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398"/>
    <p:restoredTop sz="94699"/>
  </p:normalViewPr>
  <p:slideViewPr>
    <p:cSldViewPr snapToGrid="0">
      <p:cViewPr>
        <p:scale>
          <a:sx n="46" d="100"/>
          <a:sy n="46"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png>
</file>

<file path=ppt/media/image4.jpe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9559BE6-2965-B946-A400-5B4D896A6D5E}" type="datetimeFigureOut">
              <a:rPr lang="en-US" smtClean="0"/>
              <a:t>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1310277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559BE6-2965-B946-A400-5B4D896A6D5E}" type="datetimeFigureOut">
              <a:rPr lang="en-US" smtClean="0"/>
              <a:t>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2381470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559BE6-2965-B946-A400-5B4D896A6D5E}" type="datetimeFigureOut">
              <a:rPr lang="en-US" smtClean="0"/>
              <a:t>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2834327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559BE6-2965-B946-A400-5B4D896A6D5E}" type="datetimeFigureOut">
              <a:rPr lang="en-US" smtClean="0"/>
              <a:t>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940643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559BE6-2965-B946-A400-5B4D896A6D5E}" type="datetimeFigureOut">
              <a:rPr lang="en-US" smtClean="0"/>
              <a:t>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815979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9559BE6-2965-B946-A400-5B4D896A6D5E}" type="datetimeFigureOut">
              <a:rPr lang="en-US" smtClean="0"/>
              <a:t>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1074675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9559BE6-2965-B946-A400-5B4D896A6D5E}" type="datetimeFigureOut">
              <a:rPr lang="en-US" smtClean="0"/>
              <a:t>1/20/26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2511734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9559BE6-2965-B946-A400-5B4D896A6D5E}" type="datetimeFigureOut">
              <a:rPr lang="en-US" smtClean="0"/>
              <a:t>1/20/26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3825906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559BE6-2965-B946-A400-5B4D896A6D5E}" type="datetimeFigureOut">
              <a:rPr lang="en-US" smtClean="0"/>
              <a:t>1/20/26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34946347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79559BE6-2965-B946-A400-5B4D896A6D5E}" type="datetimeFigureOut">
              <a:rPr lang="en-US" smtClean="0"/>
              <a:t>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1605082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79559BE6-2965-B946-A400-5B4D896A6D5E}" type="datetimeFigureOut">
              <a:rPr lang="en-US" smtClean="0"/>
              <a:t>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1210535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79559BE6-2965-B946-A400-5B4D896A6D5E}" type="datetimeFigureOut">
              <a:rPr lang="en-US" smtClean="0"/>
              <a:t>1/20/26</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618461BD-937B-8D47-BACA-591761D35BDE}" type="slidenum">
              <a:rPr lang="en-US" smtClean="0"/>
              <a:t>‹#›</a:t>
            </a:fld>
            <a:endParaRPr lang="en-US"/>
          </a:p>
        </p:txBody>
      </p:sp>
    </p:spTree>
    <p:extLst>
      <p:ext uri="{BB962C8B-B14F-4D97-AF65-F5344CB8AC3E}">
        <p14:creationId xmlns:p14="http://schemas.microsoft.com/office/powerpoint/2010/main" val="15013221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16CC9C-F977-7ADF-06E5-C29E63E778EE}"/>
              </a:ext>
            </a:extLst>
          </p:cNvPr>
          <p:cNvSpPr txBox="1"/>
          <p:nvPr/>
        </p:nvSpPr>
        <p:spPr>
          <a:xfrm>
            <a:off x="0" y="0"/>
            <a:ext cx="43891200" cy="3847207"/>
          </a:xfrm>
          <a:prstGeom prst="rect">
            <a:avLst/>
          </a:prstGeom>
          <a:solidFill>
            <a:schemeClr val="accent1"/>
          </a:solidFill>
        </p:spPr>
        <p:txBody>
          <a:bodyPr wrap="square" rtlCol="0">
            <a:spAutoFit/>
          </a:bodyPr>
          <a:lstStyle/>
          <a:p>
            <a:pPr algn="ctr"/>
            <a:endParaRPr lang="en-US" sz="3200" dirty="0">
              <a:latin typeface="Aptos Display" panose="020B0004020202020204" pitchFamily="34" charset="0"/>
            </a:endParaRPr>
          </a:p>
          <a:p>
            <a:pPr algn="ctr"/>
            <a:r>
              <a:rPr lang="en-US" sz="6000" b="1" dirty="0">
                <a:solidFill>
                  <a:schemeClr val="bg1"/>
                </a:solidFill>
                <a:latin typeface="Aptos Display" panose="020B0004020202020204" pitchFamily="34" charset="0"/>
              </a:rPr>
              <a:t>Presidential AI Challenge</a:t>
            </a:r>
          </a:p>
          <a:p>
            <a:pPr algn="ctr"/>
            <a:r>
              <a:rPr lang="en-US" sz="4800" b="1" dirty="0">
                <a:solidFill>
                  <a:schemeClr val="bg1"/>
                </a:solidFill>
                <a:latin typeface="Aptos Display" panose="020B0004020202020204" pitchFamily="34" charset="0"/>
              </a:rPr>
              <a:t>Supervised By Dr. Vijayalakshmi Saravanan</a:t>
            </a:r>
            <a:r>
              <a:rPr lang="en-US" sz="4800" b="1" baseline="30000" dirty="0">
                <a:solidFill>
                  <a:schemeClr val="bg1"/>
                </a:solidFill>
                <a:latin typeface="Aptos Display" panose="020B0004020202020204" pitchFamily="34" charset="0"/>
              </a:rPr>
              <a:t>*</a:t>
            </a:r>
            <a:endParaRPr lang="en-US" sz="4800" b="1" dirty="0">
              <a:solidFill>
                <a:schemeClr val="bg1"/>
              </a:solidFill>
              <a:latin typeface="Aptos Display" panose="020B0004020202020204" pitchFamily="34" charset="0"/>
            </a:endParaRPr>
          </a:p>
          <a:p>
            <a:pPr algn="ctr"/>
            <a:r>
              <a:rPr lang="en-US" sz="4000" b="1" dirty="0">
                <a:solidFill>
                  <a:schemeClr val="bg1"/>
                </a:solidFill>
                <a:latin typeface="Aptos Display" panose="020B0004020202020204" pitchFamily="34" charset="0"/>
              </a:rPr>
              <a:t>Middle School Students: Yatra Mathiarasu</a:t>
            </a:r>
            <a:r>
              <a:rPr lang="en-US" sz="4000" b="1" baseline="30000" dirty="0">
                <a:solidFill>
                  <a:schemeClr val="bg1"/>
                </a:solidFill>
                <a:latin typeface="Aptos Display" panose="020B0004020202020204" pitchFamily="34" charset="0"/>
              </a:rPr>
              <a:t>1</a:t>
            </a:r>
            <a:r>
              <a:rPr lang="en-US" sz="4000" b="1" dirty="0">
                <a:solidFill>
                  <a:schemeClr val="bg1"/>
                </a:solidFill>
                <a:latin typeface="Aptos Display" panose="020B0004020202020204" pitchFamily="34" charset="0"/>
              </a:rPr>
              <a:t>, Harshith Rajesh</a:t>
            </a:r>
            <a:r>
              <a:rPr lang="en-US" sz="4000" b="1" baseline="30000" dirty="0">
                <a:solidFill>
                  <a:schemeClr val="bg1"/>
                </a:solidFill>
                <a:latin typeface="Aptos Display" panose="020B0004020202020204" pitchFamily="34" charset="0"/>
              </a:rPr>
              <a:t>2</a:t>
            </a:r>
            <a:r>
              <a:rPr lang="en-US" sz="4000" b="1" dirty="0">
                <a:solidFill>
                  <a:schemeClr val="bg1"/>
                </a:solidFill>
                <a:latin typeface="Aptos Display" panose="020B0004020202020204" pitchFamily="34" charset="0"/>
              </a:rPr>
              <a:t>, Harjuna Balasakthikumar</a:t>
            </a:r>
            <a:r>
              <a:rPr lang="en-US" sz="4000" b="1" baseline="30000" dirty="0">
                <a:solidFill>
                  <a:schemeClr val="bg1"/>
                </a:solidFill>
                <a:latin typeface="Aptos Display" panose="020B0004020202020204" pitchFamily="34" charset="0"/>
              </a:rPr>
              <a:t>3</a:t>
            </a:r>
            <a:r>
              <a:rPr lang="en-US" sz="4000" b="1" dirty="0">
                <a:solidFill>
                  <a:schemeClr val="bg1"/>
                </a:solidFill>
                <a:latin typeface="Aptos Display" panose="020B0004020202020204" pitchFamily="34" charset="0"/>
              </a:rPr>
              <a:t>,and </a:t>
            </a:r>
            <a:r>
              <a:rPr lang="en-US" sz="4000" b="1" dirty="0" err="1">
                <a:solidFill>
                  <a:schemeClr val="bg1"/>
                </a:solidFill>
                <a:latin typeface="Aptos Display" panose="020B0004020202020204" pitchFamily="34" charset="0"/>
              </a:rPr>
              <a:t>Shara</a:t>
            </a:r>
            <a:r>
              <a:rPr lang="en-US" sz="4000" b="1" dirty="0">
                <a:solidFill>
                  <a:schemeClr val="bg1"/>
                </a:solidFill>
                <a:latin typeface="Aptos Display" panose="020B0004020202020204" pitchFamily="34" charset="0"/>
              </a:rPr>
              <a:t> Shree Jagannathan</a:t>
            </a:r>
            <a:r>
              <a:rPr lang="en-US" sz="4000" b="1" baseline="30000" dirty="0">
                <a:solidFill>
                  <a:schemeClr val="bg1"/>
                </a:solidFill>
                <a:latin typeface="Aptos Display" panose="020B0004020202020204" pitchFamily="34" charset="0"/>
              </a:rPr>
              <a:t>4</a:t>
            </a:r>
            <a:endParaRPr lang="en-US" sz="4000" b="1" dirty="0">
              <a:solidFill>
                <a:schemeClr val="bg1"/>
              </a:solidFill>
              <a:latin typeface="Aptos Display" panose="020B0004020202020204" pitchFamily="34" charset="0"/>
            </a:endParaRPr>
          </a:p>
          <a:p>
            <a:pPr algn="ctr"/>
            <a:r>
              <a:rPr lang="en-US" sz="3200" b="1" dirty="0">
                <a:solidFill>
                  <a:schemeClr val="bg1"/>
                </a:solidFill>
                <a:latin typeface="Aptos Display" panose="020B0004020202020204" pitchFamily="34" charset="0"/>
              </a:rPr>
              <a:t>University of Texas at Tyler</a:t>
            </a:r>
            <a:r>
              <a:rPr lang="en-US" sz="3200" b="1" baseline="30000" dirty="0">
                <a:solidFill>
                  <a:schemeClr val="bg1"/>
                </a:solidFill>
                <a:latin typeface="Aptos Display" panose="020B0004020202020204" pitchFamily="34" charset="0"/>
              </a:rPr>
              <a:t>*</a:t>
            </a:r>
            <a:r>
              <a:rPr lang="en-US" sz="3200" b="1" dirty="0">
                <a:solidFill>
                  <a:schemeClr val="bg1"/>
                </a:solidFill>
                <a:latin typeface="Aptos Display" panose="020B0004020202020204" pitchFamily="34" charset="0"/>
              </a:rPr>
              <a:t>, </a:t>
            </a:r>
            <a:r>
              <a:rPr lang="en-US" sz="3200" b="1" dirty="0">
                <a:solidFill>
                  <a:schemeClr val="bg1"/>
                </a:solidFill>
                <a:effectLst/>
                <a:latin typeface="Aptos" panose="020B0004020202020204" pitchFamily="34" charset="0"/>
              </a:rPr>
              <a:t>Uplift Northhills Preparatory School</a:t>
            </a:r>
            <a:r>
              <a:rPr lang="en-US" sz="3200" b="1" baseline="30000" dirty="0">
                <a:solidFill>
                  <a:schemeClr val="bg1"/>
                </a:solidFill>
                <a:latin typeface="Aptos" panose="020B0004020202020204" pitchFamily="34" charset="0"/>
              </a:rPr>
              <a:t>1</a:t>
            </a:r>
            <a:r>
              <a:rPr lang="en-US" sz="3200" b="1" dirty="0">
                <a:solidFill>
                  <a:schemeClr val="bg1"/>
                </a:solidFill>
                <a:effectLst/>
                <a:latin typeface="Aptos" panose="020B0004020202020204" pitchFamily="34" charset="0"/>
              </a:rPr>
              <a:t>, Irving TX, </a:t>
            </a:r>
            <a:r>
              <a:rPr lang="en-US" sz="3200" b="1" dirty="0" err="1">
                <a:solidFill>
                  <a:schemeClr val="bg1"/>
                </a:solidFill>
                <a:effectLst/>
                <a:latin typeface="Aptos" panose="020B0004020202020204" pitchFamily="34" charset="0"/>
              </a:rPr>
              <a:t>GreatHearts</a:t>
            </a:r>
            <a:r>
              <a:rPr lang="en-US" sz="3200" b="1" dirty="0">
                <a:solidFill>
                  <a:schemeClr val="bg1"/>
                </a:solidFill>
                <a:effectLst/>
                <a:latin typeface="Aptos" panose="020B0004020202020204" pitchFamily="34" charset="0"/>
              </a:rPr>
              <a:t>, Public Charter School</a:t>
            </a:r>
            <a:r>
              <a:rPr lang="en-US" sz="3200" b="1" baseline="30000" dirty="0">
                <a:solidFill>
                  <a:schemeClr val="bg1"/>
                </a:solidFill>
                <a:latin typeface="Aptos" panose="020B0004020202020204" pitchFamily="34" charset="0"/>
              </a:rPr>
              <a:t>2</a:t>
            </a:r>
            <a:r>
              <a:rPr lang="en-US" sz="3200" b="1" dirty="0">
                <a:solidFill>
                  <a:schemeClr val="bg1"/>
                </a:solidFill>
                <a:effectLst/>
                <a:latin typeface="Aptos" panose="020B0004020202020204" pitchFamily="34" charset="0"/>
              </a:rPr>
              <a:t>, </a:t>
            </a:r>
          </a:p>
          <a:p>
            <a:pPr algn="ctr"/>
            <a:r>
              <a:rPr lang="en-US" sz="3200" b="1" dirty="0">
                <a:solidFill>
                  <a:schemeClr val="bg1"/>
                </a:solidFill>
                <a:effectLst/>
                <a:latin typeface="Aptos" panose="020B0004020202020204" pitchFamily="34" charset="0"/>
              </a:rPr>
              <a:t>Irving TX, Downing Middle School</a:t>
            </a:r>
            <a:r>
              <a:rPr lang="en-US" sz="3200" b="1" baseline="30000" dirty="0">
                <a:solidFill>
                  <a:schemeClr val="bg1"/>
                </a:solidFill>
                <a:latin typeface="Aptos" panose="020B0004020202020204" pitchFamily="34" charset="0"/>
              </a:rPr>
              <a:t>3</a:t>
            </a:r>
            <a:r>
              <a:rPr lang="en-US" sz="3200" b="1" dirty="0">
                <a:solidFill>
                  <a:schemeClr val="bg1"/>
                </a:solidFill>
                <a:effectLst/>
                <a:latin typeface="Aptos" panose="020B0004020202020204" pitchFamily="34" charset="0"/>
              </a:rPr>
              <a:t>, Flower Mound, TX, </a:t>
            </a:r>
            <a:r>
              <a:rPr lang="en-US" sz="3200" b="1" dirty="0" err="1">
                <a:solidFill>
                  <a:schemeClr val="bg1"/>
                </a:solidFill>
                <a:effectLst/>
                <a:latin typeface="Aptos" panose="020B0004020202020204" pitchFamily="34" charset="0"/>
              </a:rPr>
              <a:t>Boulan</a:t>
            </a:r>
            <a:r>
              <a:rPr lang="en-US" sz="3200" b="1" dirty="0">
                <a:solidFill>
                  <a:schemeClr val="bg1"/>
                </a:solidFill>
                <a:effectLst/>
                <a:latin typeface="Aptos" panose="020B0004020202020204" pitchFamily="34" charset="0"/>
              </a:rPr>
              <a:t> Park Middle School</a:t>
            </a:r>
            <a:r>
              <a:rPr lang="en-US" sz="3200" b="1" baseline="30000" dirty="0">
                <a:solidFill>
                  <a:schemeClr val="bg1"/>
                </a:solidFill>
                <a:effectLst/>
                <a:latin typeface="Aptos" panose="020B0004020202020204" pitchFamily="34" charset="0"/>
              </a:rPr>
              <a:t>4</a:t>
            </a:r>
            <a:r>
              <a:rPr lang="en-US" sz="3200" b="1" dirty="0">
                <a:solidFill>
                  <a:schemeClr val="bg1"/>
                </a:solidFill>
                <a:effectLst/>
                <a:latin typeface="Aptos" panose="020B0004020202020204" pitchFamily="34" charset="0"/>
              </a:rPr>
              <a:t>, Troy, MI</a:t>
            </a:r>
            <a:endParaRPr lang="en-US" sz="3200" b="1" dirty="0">
              <a:solidFill>
                <a:schemeClr val="bg1"/>
              </a:solidFill>
              <a:latin typeface="Aptos Display" panose="020B0004020202020204" pitchFamily="34" charset="0"/>
            </a:endParaRPr>
          </a:p>
        </p:txBody>
      </p:sp>
      <p:pic>
        <p:nvPicPr>
          <p:cNvPr id="6" name="Picture 2" descr="Brand Marketing | The University of Texas at Tyler">
            <a:extLst>
              <a:ext uri="{FF2B5EF4-FFF2-40B4-BE49-F238E27FC236}">
                <a16:creationId xmlns:a16="http://schemas.microsoft.com/office/drawing/2014/main" id="{7265DFD0-FEFC-852A-0384-07D545E62F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95795"/>
            <a:ext cx="8493047" cy="341674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residential AI Challenge">
            <a:extLst>
              <a:ext uri="{FF2B5EF4-FFF2-40B4-BE49-F238E27FC236}">
                <a16:creationId xmlns:a16="http://schemas.microsoft.com/office/drawing/2014/main" id="{0EFAF4CC-F0F5-8ABE-A8C4-E73E03EE67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87498" y="91044"/>
            <a:ext cx="7641311" cy="3639541"/>
          </a:xfrm>
          <a:prstGeom prst="rect">
            <a:avLst/>
          </a:prstGeom>
          <a:noFill/>
          <a:extLst>
            <a:ext uri="{909E8E84-426E-40DD-AFC4-6F175D3DCCD1}">
              <a14:hiddenFill xmlns:a14="http://schemas.microsoft.com/office/drawing/2010/main">
                <a:solidFill>
                  <a:srgbClr val="FFFFFF"/>
                </a:solidFill>
              </a14:hiddenFill>
            </a:ext>
          </a:extLst>
        </p:spPr>
      </p:pic>
      <p:grpSp>
        <p:nvGrpSpPr>
          <p:cNvPr id="51" name="Group 50">
            <a:extLst>
              <a:ext uri="{FF2B5EF4-FFF2-40B4-BE49-F238E27FC236}">
                <a16:creationId xmlns:a16="http://schemas.microsoft.com/office/drawing/2014/main" id="{A247E7C5-7C97-5097-B8AE-55A297BA8FD8}"/>
              </a:ext>
            </a:extLst>
          </p:cNvPr>
          <p:cNvGrpSpPr/>
          <p:nvPr/>
        </p:nvGrpSpPr>
        <p:grpSpPr>
          <a:xfrm>
            <a:off x="406400" y="4463684"/>
            <a:ext cx="9811711" cy="12222549"/>
            <a:chOff x="406400" y="3798661"/>
            <a:chExt cx="9811711" cy="12222549"/>
          </a:xfrm>
        </p:grpSpPr>
        <p:sp>
          <p:nvSpPr>
            <p:cNvPr id="7" name="TextBox 6">
              <a:extLst>
                <a:ext uri="{FF2B5EF4-FFF2-40B4-BE49-F238E27FC236}">
                  <a16:creationId xmlns:a16="http://schemas.microsoft.com/office/drawing/2014/main" id="{EC71BA6F-E689-C9D1-D9C3-3C01FF23EECC}"/>
                </a:ext>
              </a:extLst>
            </p:cNvPr>
            <p:cNvSpPr txBox="1"/>
            <p:nvPr/>
          </p:nvSpPr>
          <p:spPr>
            <a:xfrm>
              <a:off x="423722" y="4530181"/>
              <a:ext cx="9744990" cy="5324535"/>
            </a:xfrm>
            <a:prstGeom prst="rect">
              <a:avLst/>
            </a:prstGeom>
            <a:noFill/>
            <a:ln w="28575">
              <a:solidFill>
                <a:schemeClr val="tx1"/>
              </a:solidFill>
            </a:ln>
          </p:spPr>
          <p:txBody>
            <a:bodyPr wrap="square" rtlCol="0">
              <a:spAutoFit/>
            </a:bodyPr>
            <a:lstStyle/>
            <a:p>
              <a:r>
                <a:rPr lang="en-US" sz="2000" dirty="0">
                  <a:latin typeface="Aptos Display" panose="020B0004020202020204" pitchFamily="34" charset="0"/>
                </a:rPr>
                <a:t>The poster presents a collection of student-led artificial intelligence (AI) projects developed by middle school students under faculty and mentor guidance. The projects were completed within a national AI education initiative supported by the Presidential AI Challenge, emphasizing hands-on learning, ethical AI, and real-world problem solving. Students from diverse grade levels collaborated with community teams to identify meaningful challenges in their local communities, and faculty and mentors guided them through the development of AI-based solutions.</a:t>
              </a:r>
            </a:p>
            <a:p>
              <a:endParaRPr lang="en-US" sz="2000" dirty="0">
                <a:latin typeface="Aptos Display" panose="020B0004020202020204" pitchFamily="34" charset="0"/>
              </a:endParaRPr>
            </a:p>
            <a:p>
              <a:r>
                <a:rPr lang="en-US" sz="2000" dirty="0">
                  <a:latin typeface="Aptos Display" panose="020B0004020202020204" pitchFamily="34" charset="0"/>
                </a:rPr>
                <a:t>These projects provided students with foundational knowledge and practical skills in AI while empowering educators to mentor students. The local community was involved in identifying real-world problems where AI could accelerate understanding and provide impactful solutions, fostering an inclusive ecosystem for preparing the next-generation of AI experts and solving real-world problems.</a:t>
              </a:r>
            </a:p>
            <a:p>
              <a:endParaRPr lang="en-US" sz="2000" dirty="0">
                <a:latin typeface="Aptos Display" panose="020B0004020202020204" pitchFamily="34" charset="0"/>
              </a:endParaRPr>
            </a:p>
            <a:p>
              <a:r>
                <a:rPr lang="en-US" sz="2000" dirty="0"/>
                <a:t>This poster summarizes the project motivation, AI methodologies, system design, and key results. In addition, it highlights student learning outcomes, technical skill development, and broader impacts achieved through this project-based learning experience.</a:t>
              </a:r>
              <a:endParaRPr lang="en-US" sz="2000" dirty="0">
                <a:latin typeface="Aptos Display" panose="020B0004020202020204" pitchFamily="34" charset="0"/>
              </a:endParaRPr>
            </a:p>
          </p:txBody>
        </p:sp>
        <p:sp>
          <p:nvSpPr>
            <p:cNvPr id="8" name="TextBox 7">
              <a:extLst>
                <a:ext uri="{FF2B5EF4-FFF2-40B4-BE49-F238E27FC236}">
                  <a16:creationId xmlns:a16="http://schemas.microsoft.com/office/drawing/2014/main" id="{802628A2-77EB-6C66-0F34-42A4E996367E}"/>
                </a:ext>
              </a:extLst>
            </p:cNvPr>
            <p:cNvSpPr txBox="1"/>
            <p:nvPr/>
          </p:nvSpPr>
          <p:spPr>
            <a:xfrm>
              <a:off x="473121" y="3798661"/>
              <a:ext cx="9744990" cy="584775"/>
            </a:xfrm>
            <a:prstGeom prst="rect">
              <a:avLst/>
            </a:prstGeom>
            <a:solidFill>
              <a:schemeClr val="accent6">
                <a:lumMod val="40000"/>
                <a:lumOff val="60000"/>
              </a:schemeClr>
            </a:solidFill>
          </p:spPr>
          <p:txBody>
            <a:bodyPr wrap="square" rtlCol="0">
              <a:spAutoFit/>
            </a:bodyPr>
            <a:lstStyle/>
            <a:p>
              <a:pPr algn="ctr"/>
              <a:r>
                <a:rPr lang="en-US" sz="3200" b="1" dirty="0">
                  <a:latin typeface="Aptos" panose="020B0004020202020204" pitchFamily="34" charset="0"/>
                </a:rPr>
                <a:t>Background</a:t>
              </a:r>
            </a:p>
          </p:txBody>
        </p:sp>
        <p:sp>
          <p:nvSpPr>
            <p:cNvPr id="10" name="TextBox 9">
              <a:extLst>
                <a:ext uri="{FF2B5EF4-FFF2-40B4-BE49-F238E27FC236}">
                  <a16:creationId xmlns:a16="http://schemas.microsoft.com/office/drawing/2014/main" id="{D45C5521-61F4-F8A1-ACF1-6116A587182F}"/>
                </a:ext>
              </a:extLst>
            </p:cNvPr>
            <p:cNvSpPr txBox="1"/>
            <p:nvPr/>
          </p:nvSpPr>
          <p:spPr>
            <a:xfrm>
              <a:off x="406400" y="10591836"/>
              <a:ext cx="9660609" cy="584427"/>
            </a:xfrm>
            <a:prstGeom prst="rect">
              <a:avLst/>
            </a:prstGeom>
            <a:solidFill>
              <a:schemeClr val="accent6">
                <a:lumMod val="40000"/>
                <a:lumOff val="60000"/>
              </a:schemeClr>
            </a:solidFill>
          </p:spPr>
          <p:txBody>
            <a:bodyPr wrap="square" rtlCol="0">
              <a:spAutoFit/>
            </a:bodyPr>
            <a:lstStyle/>
            <a:p>
              <a:pPr algn="ctr"/>
              <a:r>
                <a:rPr lang="en-US" sz="3200" b="1" dirty="0">
                  <a:latin typeface="Aptos" panose="020B0004020202020204" pitchFamily="34" charset="0"/>
                </a:rPr>
                <a:t>Our Team</a:t>
              </a:r>
            </a:p>
          </p:txBody>
        </p:sp>
        <p:sp>
          <p:nvSpPr>
            <p:cNvPr id="11" name="TextBox 10">
              <a:extLst>
                <a:ext uri="{FF2B5EF4-FFF2-40B4-BE49-F238E27FC236}">
                  <a16:creationId xmlns:a16="http://schemas.microsoft.com/office/drawing/2014/main" id="{407E9753-AF4D-17B2-FFA6-95C5AD74483A}"/>
                </a:ext>
              </a:extLst>
            </p:cNvPr>
            <p:cNvSpPr txBox="1"/>
            <p:nvPr/>
          </p:nvSpPr>
          <p:spPr>
            <a:xfrm>
              <a:off x="406400" y="11189118"/>
              <a:ext cx="9660609" cy="4832092"/>
            </a:xfrm>
            <a:prstGeom prst="rect">
              <a:avLst/>
            </a:prstGeom>
            <a:noFill/>
            <a:ln w="28575">
              <a:solidFill>
                <a:schemeClr val="tx1"/>
              </a:solidFill>
            </a:ln>
          </p:spPr>
          <p:txBody>
            <a:bodyPr wrap="square" rtlCol="0">
              <a:spAutoFit/>
            </a:bodyPr>
            <a:lstStyle/>
            <a:p>
              <a:r>
                <a:rPr lang="en-US" sz="2400" b="1" dirty="0">
                  <a:latin typeface="Aptos Display" panose="020B0004020202020204" pitchFamily="34" charset="0"/>
                </a:rPr>
                <a:t>Students</a:t>
              </a:r>
              <a:r>
                <a:rPr lang="en-US" sz="2800" b="1" dirty="0">
                  <a:latin typeface="Aptos Display" panose="020B0004020202020204" pitchFamily="34" charset="0"/>
                </a:rPr>
                <a:t> </a:t>
              </a:r>
            </a:p>
            <a:p>
              <a:r>
                <a:rPr lang="en-US" sz="2000" dirty="0">
                  <a:latin typeface="Aptos Display" panose="020B0004020202020204" pitchFamily="34" charset="0"/>
                </a:rPr>
                <a:t>Middle school students contributed to </a:t>
              </a:r>
              <a:r>
                <a:rPr lang="en-US" sz="2000" b="1" dirty="0">
                  <a:latin typeface="Aptos Display" panose="020B0004020202020204" pitchFamily="34" charset="0"/>
                </a:rPr>
                <a:t>problem identification, system design discussions, data understanding, testing, and result interpretation</a:t>
              </a:r>
              <a:r>
                <a:rPr lang="en-US" sz="2000" dirty="0">
                  <a:latin typeface="Aptos Display" panose="020B0004020202020204" pitchFamily="34" charset="0"/>
                </a:rPr>
                <a:t>.</a:t>
              </a:r>
            </a:p>
            <a:p>
              <a:r>
                <a:rPr lang="en-US" sz="2000" dirty="0">
                  <a:latin typeface="Aptos Display" panose="020B0004020202020204" pitchFamily="34" charset="0"/>
                </a:rPr>
                <a:t>Actively participated in evaluating system accuracy, reliability, and usability, and learned to connect technical outcomes with real classroom needs and school operations.</a:t>
              </a:r>
            </a:p>
            <a:p>
              <a:endParaRPr lang="en-US" sz="2000" b="1" dirty="0">
                <a:latin typeface="Aptos Display" panose="020B0004020202020204" pitchFamily="34" charset="0"/>
              </a:endParaRPr>
            </a:p>
            <a:p>
              <a:endParaRPr lang="en-US" sz="2000" b="1" dirty="0">
                <a:latin typeface="Aptos Display" panose="020B0004020202020204" pitchFamily="34" charset="0"/>
              </a:endParaRPr>
            </a:p>
            <a:p>
              <a:r>
                <a:rPr lang="en-US" sz="2400" b="1" dirty="0">
                  <a:latin typeface="Aptos Display" panose="020B0004020202020204" pitchFamily="34" charset="0"/>
                </a:rPr>
                <a:t>Supervisor (</a:t>
              </a:r>
              <a:r>
                <a:rPr lang="en-US" sz="2400" b="1" dirty="0">
                  <a:effectLst/>
                  <a:latin typeface="Aptos Display" panose="020B0004020202020204" pitchFamily="34" charset="0"/>
                </a:rPr>
                <a:t>Dr. Vijayalakshmi Saravanan)</a:t>
              </a:r>
            </a:p>
            <a:p>
              <a:r>
                <a:rPr lang="en-US" sz="2000" dirty="0">
                  <a:effectLst/>
                  <a:latin typeface="Aptos Display" panose="020B0004020202020204" pitchFamily="34" charset="0"/>
                </a:rPr>
                <a:t>Dr. Vijayalakshmi Saravanan taught about AI and did the hard coding</a:t>
              </a:r>
            </a:p>
            <a:p>
              <a:r>
                <a:rPr lang="en-US" sz="2400" b="1" dirty="0">
                  <a:latin typeface="Aptos Display" panose="020B0004020202020204" pitchFamily="34" charset="0"/>
                </a:rPr>
                <a:t>HPC-AI Team Members at UT Tyler (</a:t>
              </a:r>
              <a:r>
                <a:rPr lang="en-US" sz="2800" b="1" dirty="0">
                  <a:latin typeface="Aptos Display" panose="020B0004020202020204" pitchFamily="34" charset="0"/>
                </a:rPr>
                <a:t>( </a:t>
              </a:r>
              <a:r>
                <a:rPr lang="en-US" sz="2400" b="1" dirty="0">
                  <a:latin typeface="Aptos Display" panose="020B0004020202020204" pitchFamily="34" charset="0"/>
                </a:rPr>
                <a:t>Dr. Tupendra Oli, Jon Ryan Cole, Sai Karthik Navuluru)</a:t>
              </a:r>
            </a:p>
            <a:p>
              <a:endParaRPr lang="en-US" sz="2400" b="1" dirty="0">
                <a:latin typeface="Aptos Display" panose="020B0004020202020204" pitchFamily="34" charset="0"/>
              </a:endParaRPr>
            </a:p>
            <a:p>
              <a:r>
                <a:rPr lang="en-US" sz="2000" dirty="0">
                  <a:latin typeface="Aptos Display" panose="020B0004020202020204" pitchFamily="34" charset="0"/>
                </a:rPr>
                <a:t>Mentors supported students by </a:t>
              </a:r>
              <a:r>
                <a:rPr lang="en-US" sz="2000" b="1" dirty="0">
                  <a:latin typeface="Aptos Display" panose="020B0004020202020204" pitchFamily="34" charset="0"/>
                </a:rPr>
                <a:t>assembling hardware components</a:t>
              </a:r>
              <a:r>
                <a:rPr lang="en-US" sz="2000" dirty="0">
                  <a:latin typeface="Aptos Display" panose="020B0004020202020204" pitchFamily="34" charset="0"/>
                </a:rPr>
                <a:t>, assisting with </a:t>
              </a:r>
              <a:r>
                <a:rPr lang="en-US" sz="2000" b="1" dirty="0">
                  <a:latin typeface="Aptos Display" panose="020B0004020202020204" pitchFamily="34" charset="0"/>
                </a:rPr>
                <a:t>device integration</a:t>
              </a:r>
              <a:r>
                <a:rPr lang="en-US" sz="2000" dirty="0">
                  <a:latin typeface="Aptos Display" panose="020B0004020202020204" pitchFamily="34" charset="0"/>
                </a:rPr>
                <a:t>, and </a:t>
              </a:r>
              <a:r>
                <a:rPr lang="en-US" sz="2000" b="1" dirty="0">
                  <a:latin typeface="Aptos Display" panose="020B0004020202020204" pitchFamily="34" charset="0"/>
                </a:rPr>
                <a:t>refining project designs</a:t>
              </a:r>
              <a:r>
                <a:rPr lang="en-US" sz="2000" dirty="0">
                  <a:latin typeface="Aptos Display" panose="020B0004020202020204" pitchFamily="34" charset="0"/>
                </a:rPr>
                <a:t> through feedback and suggestions</a:t>
              </a:r>
              <a:r>
                <a:rPr lang="en-US" sz="2000" dirty="0"/>
                <a:t>.</a:t>
              </a:r>
            </a:p>
          </p:txBody>
        </p:sp>
      </p:grpSp>
      <p:sp>
        <p:nvSpPr>
          <p:cNvPr id="12" name="TextBox 11">
            <a:extLst>
              <a:ext uri="{FF2B5EF4-FFF2-40B4-BE49-F238E27FC236}">
                <a16:creationId xmlns:a16="http://schemas.microsoft.com/office/drawing/2014/main" id="{03BD3930-B042-8B3B-138D-BA08FDD5CEFB}"/>
              </a:ext>
            </a:extLst>
          </p:cNvPr>
          <p:cNvSpPr txBox="1"/>
          <p:nvPr/>
        </p:nvSpPr>
        <p:spPr>
          <a:xfrm>
            <a:off x="17210314" y="4308696"/>
            <a:ext cx="17291559" cy="646331"/>
          </a:xfrm>
          <a:prstGeom prst="rect">
            <a:avLst/>
          </a:prstGeom>
          <a:solidFill>
            <a:schemeClr val="accent6">
              <a:lumMod val="40000"/>
              <a:lumOff val="60000"/>
            </a:schemeClr>
          </a:solidFill>
        </p:spPr>
        <p:txBody>
          <a:bodyPr wrap="square" rtlCol="0">
            <a:spAutoFit/>
          </a:bodyPr>
          <a:lstStyle/>
          <a:p>
            <a:pPr algn="ctr"/>
            <a:r>
              <a:rPr lang="en-US" sz="3600" b="1" dirty="0">
                <a:latin typeface="Aptos" panose="020B0004020202020204" pitchFamily="34" charset="0"/>
              </a:rPr>
              <a:t>Preliminary Work by Middle School Students</a:t>
            </a:r>
          </a:p>
        </p:txBody>
      </p:sp>
      <p:sp>
        <p:nvSpPr>
          <p:cNvPr id="15" name="TextBox 14">
            <a:extLst>
              <a:ext uri="{FF2B5EF4-FFF2-40B4-BE49-F238E27FC236}">
                <a16:creationId xmlns:a16="http://schemas.microsoft.com/office/drawing/2014/main" id="{29E64D57-194F-26AD-123B-80A1B2BE2B8D}"/>
              </a:ext>
            </a:extLst>
          </p:cNvPr>
          <p:cNvSpPr txBox="1"/>
          <p:nvPr/>
        </p:nvSpPr>
        <p:spPr>
          <a:xfrm>
            <a:off x="13906169" y="15442268"/>
            <a:ext cx="12586717" cy="3847207"/>
          </a:xfrm>
          <a:prstGeom prst="rect">
            <a:avLst/>
          </a:prstGeom>
          <a:noFill/>
        </p:spPr>
        <p:txBody>
          <a:bodyPr wrap="square" rtlCol="0">
            <a:spAutoFit/>
          </a:bodyPr>
          <a:lstStyle/>
          <a:p>
            <a:pPr lvl="8"/>
            <a:r>
              <a:rPr lang="en-US" sz="2800" b="1" dirty="0">
                <a:latin typeface="Aptos Display" panose="020B0004020202020204" pitchFamily="34" charset="0"/>
              </a:rPr>
              <a:t>                                                                                                    </a:t>
            </a: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16" name="TextBox 15">
            <a:extLst>
              <a:ext uri="{FF2B5EF4-FFF2-40B4-BE49-F238E27FC236}">
                <a16:creationId xmlns:a16="http://schemas.microsoft.com/office/drawing/2014/main" id="{08B7AA53-136E-968C-0FCD-306DF9537F67}"/>
              </a:ext>
            </a:extLst>
          </p:cNvPr>
          <p:cNvSpPr txBox="1"/>
          <p:nvPr/>
        </p:nvSpPr>
        <p:spPr>
          <a:xfrm>
            <a:off x="17210314" y="4919588"/>
            <a:ext cx="12148697" cy="584775"/>
          </a:xfrm>
          <a:prstGeom prst="rect">
            <a:avLst/>
          </a:prstGeom>
          <a:solidFill>
            <a:schemeClr val="accent6">
              <a:lumMod val="40000"/>
              <a:lumOff val="60000"/>
            </a:schemeClr>
          </a:solidFill>
        </p:spPr>
        <p:txBody>
          <a:bodyPr wrap="square" rtlCol="0">
            <a:spAutoFit/>
          </a:bodyPr>
          <a:lstStyle/>
          <a:p>
            <a:r>
              <a:rPr lang="en-US" sz="3200" b="1" dirty="0">
                <a:latin typeface="Aptos Display" panose="020B0004020202020204" pitchFamily="34" charset="0"/>
              </a:rPr>
              <a:t>AI-Powered Automated Attendance and Health Monitoring System</a:t>
            </a:r>
            <a:endParaRPr lang="en-US" sz="3200" dirty="0"/>
          </a:p>
        </p:txBody>
      </p:sp>
      <p:sp>
        <p:nvSpPr>
          <p:cNvPr id="34" name="TextBox 33">
            <a:extLst>
              <a:ext uri="{FF2B5EF4-FFF2-40B4-BE49-F238E27FC236}">
                <a16:creationId xmlns:a16="http://schemas.microsoft.com/office/drawing/2014/main" id="{FA7E97AE-6BB7-CE60-E349-3376D481B08B}"/>
              </a:ext>
            </a:extLst>
          </p:cNvPr>
          <p:cNvSpPr txBox="1"/>
          <p:nvPr/>
        </p:nvSpPr>
        <p:spPr>
          <a:xfrm>
            <a:off x="10718133" y="5651925"/>
            <a:ext cx="16379623" cy="26214043"/>
          </a:xfrm>
          <a:prstGeom prst="rect">
            <a:avLst/>
          </a:prstGeom>
          <a:noFill/>
          <a:ln w="28575">
            <a:solidFill>
              <a:schemeClr val="tx1"/>
            </a:solidFill>
          </a:ln>
        </p:spPr>
        <p:txBody>
          <a:bodyPr wrap="square" rtlCol="0">
            <a:spAutoFit/>
          </a:bodyPr>
          <a:lstStyle/>
          <a:p>
            <a:r>
              <a:rPr lang="en-US" sz="2800" b="1" dirty="0">
                <a:latin typeface="Aptos Display" panose="020B0004020202020204" pitchFamily="34" charset="0"/>
              </a:rPr>
              <a:t>Motivation/Community Problem</a:t>
            </a:r>
          </a:p>
          <a:p>
            <a:r>
              <a:rPr lang="en-US" sz="2000" dirty="0">
                <a:latin typeface="Aptos Display" panose="020B0004020202020204" pitchFamily="34" charset="0"/>
              </a:rPr>
              <a:t>In our middle school, teachers spend </a:t>
            </a:r>
            <a:r>
              <a:rPr lang="en-US" sz="2000" b="1" dirty="0">
                <a:latin typeface="Aptos Display" panose="020B0004020202020204" pitchFamily="34" charset="0"/>
              </a:rPr>
              <a:t>5–10 minutes per class period</a:t>
            </a:r>
            <a:r>
              <a:rPr lang="en-US" sz="2000" dirty="0">
                <a:latin typeface="Aptos Display" panose="020B0004020202020204" pitchFamily="34" charset="0"/>
              </a:rPr>
              <a:t> manually taking attendance, resulting in </a:t>
            </a:r>
            <a:r>
              <a:rPr lang="en-US" sz="2000" b="1" dirty="0">
                <a:latin typeface="Aptos Display" panose="020B0004020202020204" pitchFamily="34" charset="0"/>
              </a:rPr>
              <a:t>30–60 minutes of lost instructional time per day</a:t>
            </a:r>
            <a:r>
              <a:rPr lang="en-US" sz="2000" dirty="0">
                <a:latin typeface="Aptos Display" panose="020B0004020202020204" pitchFamily="34" charset="0"/>
              </a:rPr>
              <a:t>. Manual attendance is also prone to errors, leading to inaccurate records that directly affect school funding through </a:t>
            </a:r>
            <a:r>
              <a:rPr lang="en-US" sz="2000" b="1" dirty="0">
                <a:latin typeface="Aptos Display" panose="020B0004020202020204" pitchFamily="34" charset="0"/>
              </a:rPr>
              <a:t>average daily attendance (ADA)</a:t>
            </a:r>
            <a:r>
              <a:rPr lang="en-US" sz="2000" dirty="0">
                <a:latin typeface="Aptos Display" panose="020B0004020202020204" pitchFamily="34" charset="0"/>
              </a:rPr>
              <a:t> reporting. Post-pandemic, schools face an additional challenge of </a:t>
            </a:r>
            <a:r>
              <a:rPr lang="en-US" sz="2000" b="1" dirty="0">
                <a:latin typeface="Aptos Display" panose="020B0004020202020204" pitchFamily="34" charset="0"/>
              </a:rPr>
              <a:t>efficient health screening</a:t>
            </a:r>
            <a:r>
              <a:rPr lang="en-US" sz="2000" dirty="0">
                <a:latin typeface="Aptos Display" panose="020B0004020202020204" pitchFamily="34" charset="0"/>
              </a:rPr>
              <a:t>. Manual temperature checks create bottlenecks at entrances; delay class start times and require dedicated staff. Staffing for attendance and health monitoring can exceed </a:t>
            </a:r>
            <a:r>
              <a:rPr lang="en-US" sz="2000" b="1" dirty="0">
                <a:latin typeface="Aptos Display" panose="020B0004020202020204" pitchFamily="34" charset="0"/>
              </a:rPr>
              <a:t>$15,000 per year per school</a:t>
            </a:r>
            <a:r>
              <a:rPr lang="en-US" sz="2000" dirty="0">
                <a:latin typeface="Aptos Display" panose="020B0004020202020204" pitchFamily="34" charset="0"/>
              </a:rPr>
              <a:t>, while reducing teaching time and increasing operational costs. </a:t>
            </a:r>
            <a:r>
              <a:rPr lang="en-US" sz="2000" b="1" dirty="0">
                <a:latin typeface="Aptos Display" panose="020B0004020202020204" pitchFamily="34" charset="0"/>
              </a:rPr>
              <a:t>ClassBot</a:t>
            </a:r>
            <a:r>
              <a:rPr lang="en-US" sz="2000" dirty="0">
                <a:latin typeface="Aptos Display" panose="020B0004020202020204" pitchFamily="34" charset="0"/>
              </a:rPr>
              <a:t> was developed to address these challenges by providing an automated, accurate, and affordable system for attendance tracking and health monitoring in school environments.</a:t>
            </a:r>
          </a:p>
          <a:p>
            <a:endParaRPr lang="en-US" sz="2000" dirty="0">
              <a:latin typeface="Aptos Display" panose="020B0004020202020204" pitchFamily="34" charset="0"/>
            </a:endParaRPr>
          </a:p>
          <a:p>
            <a:br>
              <a:rPr lang="en-US" sz="2000" b="0" i="0" dirty="0">
                <a:effectLst/>
                <a:latin typeface="Aptos Display" panose="020B0004020202020204" pitchFamily="34" charset="0"/>
              </a:rPr>
            </a:br>
            <a:r>
              <a:rPr lang="en-US" sz="2800" b="1" i="0" dirty="0">
                <a:effectLst/>
                <a:latin typeface="Aptos Display" panose="020B0004020202020204" pitchFamily="34" charset="0"/>
              </a:rPr>
              <a:t>ClassBot</a:t>
            </a:r>
            <a:endParaRPr lang="en-US" sz="2800" b="1" dirty="0">
              <a:latin typeface="Aptos Display" panose="020B0004020202020204" pitchFamily="34" charset="0"/>
            </a:endParaRPr>
          </a:p>
          <a:p>
            <a:r>
              <a:rPr lang="en-US" sz="2000" b="1" dirty="0">
                <a:latin typeface="Aptos Display" panose="020B0004020202020204" pitchFamily="34" charset="0"/>
              </a:rPr>
              <a:t>ClassBot (Your Smart Classroom Companion) implements professional-grade computer vision and multimodal identification technologies.</a:t>
            </a:r>
            <a:endParaRPr lang="en-US" sz="2000" dirty="0">
              <a:latin typeface="Aptos Display" panose="020B0004020202020204" pitchFamily="34" charset="0"/>
            </a:endParaRPr>
          </a:p>
          <a:p>
            <a:pPr marL="342900" indent="-342900">
              <a:buFont typeface="Courier New" panose="02070309020205020404" pitchFamily="49" charset="0"/>
              <a:buChar char="o"/>
            </a:pPr>
            <a:r>
              <a:rPr lang="en-US" sz="2000" b="1" dirty="0">
                <a:latin typeface="Aptos Display" panose="020B0004020202020204" pitchFamily="34" charset="0"/>
              </a:rPr>
              <a:t>Edge AI platform:</a:t>
            </a:r>
            <a:r>
              <a:rPr lang="en-US" sz="2000" dirty="0">
                <a:latin typeface="Aptos Display" panose="020B0004020202020204" pitchFamily="34" charset="0"/>
              </a:rPr>
              <a:t> Built on an NVIDIA Jetson Nano edge device, enabling real-time, low-power AI inference suitable for continuous classroom deployment.</a:t>
            </a:r>
          </a:p>
          <a:p>
            <a:pPr marL="342900" indent="-342900">
              <a:buFont typeface="Courier New" panose="02070309020205020404" pitchFamily="49" charset="0"/>
              <a:buChar char="o"/>
            </a:pPr>
            <a:r>
              <a:rPr lang="en-US" sz="2000" b="1" dirty="0">
                <a:latin typeface="Aptos Display" panose="020B0004020202020204" pitchFamily="34" charset="0"/>
              </a:rPr>
              <a:t>Multimodal identification:</a:t>
            </a:r>
            <a:r>
              <a:rPr lang="en-US" sz="2000" dirty="0">
                <a:latin typeface="Aptos Display" panose="020B0004020202020204" pitchFamily="34" charset="0"/>
              </a:rPr>
              <a:t> Combines </a:t>
            </a:r>
            <a:r>
              <a:rPr lang="en-US" sz="2000" b="1" dirty="0">
                <a:latin typeface="Aptos Display" panose="020B0004020202020204" pitchFamily="34" charset="0"/>
              </a:rPr>
              <a:t>facial recognition and RFID verification</a:t>
            </a:r>
            <a:r>
              <a:rPr lang="en-US" sz="2000" dirty="0">
                <a:latin typeface="Aptos Display" panose="020B0004020202020204" pitchFamily="34" charset="0"/>
              </a:rPr>
              <a:t> to ensure accurate identification while supporting privacy preferences and full student coverage.</a:t>
            </a:r>
          </a:p>
          <a:p>
            <a:pPr marL="342900" indent="-342900">
              <a:buFont typeface="Courier New" panose="02070309020205020404" pitchFamily="49" charset="0"/>
              <a:buChar char="o"/>
            </a:pPr>
            <a:r>
              <a:rPr lang="en-US" sz="2000" b="1" dirty="0">
                <a:latin typeface="Aptos Display" panose="020B0004020202020204" pitchFamily="34" charset="0"/>
              </a:rPr>
              <a:t>Computer vision pipeline:</a:t>
            </a:r>
            <a:r>
              <a:rPr lang="en-US" sz="2000" dirty="0">
                <a:latin typeface="Aptos Display" panose="020B0004020202020204" pitchFamily="34" charset="0"/>
              </a:rPr>
              <a:t> Uses deep-learning–based face detection and recognition to automatically identify students as they enter the classroom, even under varying lighting and viewing angles.</a:t>
            </a:r>
          </a:p>
          <a:p>
            <a:pPr marL="342900" indent="-342900">
              <a:buFont typeface="Courier New" panose="02070309020205020404" pitchFamily="49" charset="0"/>
              <a:buChar char="o"/>
            </a:pPr>
            <a:r>
              <a:rPr lang="en-US" sz="2000" b="1" dirty="0">
                <a:latin typeface="Aptos Display" panose="020B0004020202020204" pitchFamily="34" charset="0"/>
              </a:rPr>
              <a:t>Non-contact health screening:</a:t>
            </a:r>
            <a:r>
              <a:rPr lang="en-US" sz="2000" dirty="0">
                <a:latin typeface="Aptos Display" panose="020B0004020202020204" pitchFamily="34" charset="0"/>
              </a:rPr>
              <a:t> Integrates an infrared temperature sensor with depth calibration to perform accurate, contact-free fever screening during entry.</a:t>
            </a:r>
          </a:p>
          <a:p>
            <a:pPr marL="342900" indent="-342900">
              <a:buFont typeface="Courier New" panose="02070309020205020404" pitchFamily="49" charset="0"/>
              <a:buChar char="o"/>
            </a:pPr>
            <a:r>
              <a:rPr lang="en-US" sz="2000" b="1" dirty="0">
                <a:latin typeface="Aptos Display" panose="020B0004020202020204" pitchFamily="34" charset="0"/>
              </a:rPr>
              <a:t>Real-time attendance logging:</a:t>
            </a:r>
            <a:r>
              <a:rPr lang="en-US" sz="2000" dirty="0">
                <a:latin typeface="Aptos Display" panose="020B0004020202020204" pitchFamily="34" charset="0"/>
              </a:rPr>
              <a:t> Automatically records attendance with timestamps and identification confidence and exports data directly to the school information system.</a:t>
            </a:r>
          </a:p>
          <a:p>
            <a:pPr marL="342900" indent="-342900">
              <a:buFont typeface="Courier New" panose="02070309020205020404" pitchFamily="49" charset="0"/>
              <a:buChar char="o"/>
            </a:pPr>
            <a:r>
              <a:rPr lang="en-US" sz="2000" b="1" dirty="0">
                <a:latin typeface="Aptos Display" panose="020B0004020202020204" pitchFamily="34" charset="0"/>
              </a:rPr>
              <a:t>Privacy-aware design:</a:t>
            </a:r>
            <a:r>
              <a:rPr lang="en-US" sz="2000" dirty="0">
                <a:latin typeface="Aptos Display" panose="020B0004020202020204" pitchFamily="34" charset="0"/>
              </a:rPr>
              <a:t> Stores only mathematical face embeddings and anonymous IDs; no images are saved, ensuring FERPA-compliant, on-device data handling.</a:t>
            </a:r>
          </a:p>
          <a:p>
            <a:pPr marL="342900" indent="-342900">
              <a:buFont typeface="Courier New" panose="02070309020205020404" pitchFamily="49" charset="0"/>
              <a:buChar char="o"/>
            </a:pPr>
            <a:r>
              <a:rPr lang="en-US" sz="2000" b="1" dirty="0">
                <a:latin typeface="Aptos Display" panose="020B0004020202020204" pitchFamily="34" charset="0"/>
              </a:rPr>
              <a:t>Human-in-the-loop operation:</a:t>
            </a:r>
            <a:r>
              <a:rPr lang="en-US" sz="2000" dirty="0">
                <a:latin typeface="Aptos Display" panose="020B0004020202020204" pitchFamily="34" charset="0"/>
              </a:rPr>
              <a:t> Provides voice and touchscreen feedback with teacher override capability to ensure reliability and safe deployment in classrooms.</a:t>
            </a:r>
          </a:p>
          <a:p>
            <a:endParaRPr lang="en-US" dirty="0">
              <a:latin typeface="Aptos Display" panose="020B0004020202020204" pitchFamily="34" charset="0"/>
            </a:endParaRPr>
          </a:p>
          <a:p>
            <a:endParaRPr lang="en-US" dirty="0"/>
          </a:p>
          <a:p>
            <a:r>
              <a:rPr lang="en-US" sz="2800" b="1" dirty="0">
                <a:latin typeface="Aptos Display" panose="020B0004020202020204" pitchFamily="34" charset="0"/>
              </a:rPr>
              <a:t>Datasets, Challenges, and Solutions</a:t>
            </a:r>
          </a:p>
          <a:p>
            <a:pPr marL="342900" indent="-342900">
              <a:buFont typeface="Courier New" panose="02070309020205020404" pitchFamily="49" charset="0"/>
              <a:buChar char="o"/>
            </a:pPr>
            <a:r>
              <a:rPr lang="en-US" sz="2000" b="1" dirty="0">
                <a:latin typeface="Aptos Display" panose="020B0004020202020204" pitchFamily="34" charset="0"/>
              </a:rPr>
              <a:t>Real classroom data:</a:t>
            </a:r>
            <a:r>
              <a:rPr lang="en-US" sz="2000" dirty="0">
                <a:latin typeface="Aptos Display" panose="020B0004020202020204" pitchFamily="34" charset="0"/>
              </a:rPr>
              <a:t> Student face embeddings, RFID identifiers, attendance timestamps, and temperature readings were collected and stored locally using anonymized IDs, with no raw images saved to protect privacy.</a:t>
            </a:r>
          </a:p>
          <a:p>
            <a:pPr marL="342900" indent="-342900">
              <a:buFont typeface="Courier New" panose="02070309020205020404" pitchFamily="49" charset="0"/>
              <a:buChar char="o"/>
            </a:pPr>
            <a:r>
              <a:rPr lang="en-US" sz="2000" b="1" dirty="0">
                <a:latin typeface="Aptos Display" panose="020B0004020202020204" pitchFamily="34" charset="0"/>
              </a:rPr>
              <a:t>Lighting and pose variability:</a:t>
            </a:r>
            <a:r>
              <a:rPr lang="en-US" sz="2000" dirty="0">
                <a:latin typeface="Aptos Display" panose="020B0004020202020204" pitchFamily="34" charset="0"/>
              </a:rPr>
              <a:t> Classroom environments include different lighting conditions and face angles, which can reduce recognition accuracy. This was addressed using </a:t>
            </a:r>
            <a:r>
              <a:rPr lang="en-US" sz="2000" b="1" dirty="0">
                <a:latin typeface="Aptos Display" panose="020B0004020202020204" pitchFamily="34" charset="0"/>
              </a:rPr>
              <a:t>depth-aware cameras and face alignment</a:t>
            </a:r>
            <a:r>
              <a:rPr lang="en-US" sz="2000" dirty="0">
                <a:latin typeface="Aptos Display" panose="020B0004020202020204" pitchFamily="34" charset="0"/>
              </a:rPr>
              <a:t> to normalize images before recognition.</a:t>
            </a:r>
          </a:p>
          <a:p>
            <a:pPr marL="342900" indent="-342900">
              <a:buFont typeface="Courier New" panose="02070309020205020404" pitchFamily="49" charset="0"/>
              <a:buChar char="o"/>
            </a:pPr>
            <a:r>
              <a:rPr lang="en-US" sz="2000" b="1" dirty="0">
                <a:latin typeface="Aptos Display" panose="020B0004020202020204" pitchFamily="34" charset="0"/>
              </a:rPr>
              <a:t>Identification reliability:</a:t>
            </a:r>
            <a:r>
              <a:rPr lang="en-US" sz="2000" dirty="0">
                <a:latin typeface="Aptos Display" panose="020B0004020202020204" pitchFamily="34" charset="0"/>
              </a:rPr>
              <a:t> Facial recognition confidence may vary across students and conditions. A </a:t>
            </a:r>
            <a:r>
              <a:rPr lang="en-US" sz="2000" b="1" dirty="0">
                <a:latin typeface="Aptos Display" panose="020B0004020202020204" pitchFamily="34" charset="0"/>
              </a:rPr>
              <a:t>multimodal fallback system (AI + RFID)</a:t>
            </a:r>
            <a:r>
              <a:rPr lang="en-US" sz="2000" dirty="0">
                <a:latin typeface="Aptos Display" panose="020B0004020202020204" pitchFamily="34" charset="0"/>
              </a:rPr>
              <a:t> ensures 100% identification coverage while respecting student opt-out preferences.</a:t>
            </a:r>
          </a:p>
          <a:p>
            <a:pPr marL="342900" indent="-342900">
              <a:buFont typeface="Courier New" panose="02070309020205020404" pitchFamily="49" charset="0"/>
              <a:buChar char="o"/>
            </a:pPr>
            <a:r>
              <a:rPr lang="en-US" sz="2000" b="1" dirty="0">
                <a:latin typeface="Aptos Display" panose="020B0004020202020204" pitchFamily="34" charset="0"/>
              </a:rPr>
              <a:t>Distance-sensitive temperature sensing:</a:t>
            </a:r>
            <a:r>
              <a:rPr lang="en-US" sz="2000" dirty="0">
                <a:latin typeface="Aptos Display" panose="020B0004020202020204" pitchFamily="34" charset="0"/>
              </a:rPr>
              <a:t> Non-contact temperature measurements can be inaccurate if distance varies. </a:t>
            </a:r>
            <a:r>
              <a:rPr lang="en-US" sz="2000" b="1" dirty="0">
                <a:latin typeface="Aptos Display" panose="020B0004020202020204" pitchFamily="34" charset="0"/>
              </a:rPr>
              <a:t>Depth calibration</a:t>
            </a:r>
            <a:r>
              <a:rPr lang="en-US" sz="2000" dirty="0">
                <a:latin typeface="Aptos Display" panose="020B0004020202020204" pitchFamily="34" charset="0"/>
              </a:rPr>
              <a:t> was used to enforce optimal sensing range and reduce false readings.</a:t>
            </a:r>
          </a:p>
          <a:p>
            <a:pPr marL="342900" indent="-342900">
              <a:buFont typeface="Courier New" panose="02070309020205020404" pitchFamily="49" charset="0"/>
              <a:buChar char="o"/>
            </a:pPr>
            <a:r>
              <a:rPr lang="en-US" sz="2000" b="1" dirty="0">
                <a:latin typeface="Aptos Display" panose="020B0004020202020204" pitchFamily="34" charset="0"/>
              </a:rPr>
              <a:t>Privacy and compliance:</a:t>
            </a:r>
            <a:r>
              <a:rPr lang="en-US" sz="2000" dirty="0">
                <a:latin typeface="Aptos Display" panose="020B0004020202020204" pitchFamily="34" charset="0"/>
              </a:rPr>
              <a:t> To meet FERPA requirements, the system stores only </a:t>
            </a:r>
            <a:r>
              <a:rPr lang="en-US" sz="2000" b="1" dirty="0">
                <a:latin typeface="Aptos Display" panose="020B0004020202020204" pitchFamily="34" charset="0"/>
              </a:rPr>
              <a:t>numerical embeddings and IDs</a:t>
            </a:r>
            <a:r>
              <a:rPr lang="en-US" sz="2000" dirty="0">
                <a:latin typeface="Aptos Display" panose="020B0004020202020204" pitchFamily="34" charset="0"/>
              </a:rPr>
              <a:t>, never raw face images, and performs all processing locally on the device.</a:t>
            </a:r>
          </a:p>
          <a:p>
            <a:pPr marL="342900" indent="-342900">
              <a:buFont typeface="Courier New" panose="02070309020205020404" pitchFamily="49" charset="0"/>
              <a:buChar char="o"/>
            </a:pPr>
            <a:r>
              <a:rPr lang="en-US" sz="2000" b="1" dirty="0">
                <a:latin typeface="Aptos Display" panose="020B0004020202020204" pitchFamily="34" charset="0"/>
              </a:rPr>
              <a:t>Real-time performance constraints:</a:t>
            </a:r>
            <a:r>
              <a:rPr lang="en-US" sz="2000" dirty="0">
                <a:latin typeface="Aptos Display" panose="020B0004020202020204" pitchFamily="34" charset="0"/>
              </a:rPr>
              <a:t> Continuous classroom operation required efficient inference. GPU acceleration and model optimization enabled </a:t>
            </a:r>
            <a:r>
              <a:rPr lang="en-US" sz="2000" b="1" dirty="0">
                <a:latin typeface="Aptos Display" panose="020B0004020202020204" pitchFamily="34" charset="0"/>
              </a:rPr>
              <a:t>real-time processing at 20–25 FPS</a:t>
            </a:r>
            <a:r>
              <a:rPr lang="en-US" sz="2000" dirty="0">
                <a:latin typeface="Aptos Display" panose="020B0004020202020204" pitchFamily="34" charset="0"/>
              </a:rPr>
              <a:t> on low-power hardware.</a:t>
            </a:r>
          </a:p>
          <a:p>
            <a:pPr marL="342900" indent="-342900">
              <a:buFont typeface="Courier New" panose="02070309020205020404" pitchFamily="49" charset="0"/>
              <a:buChar char="o"/>
            </a:pPr>
            <a:endParaRPr lang="en-US" sz="2000" dirty="0">
              <a:latin typeface="Aptos Display" panose="020B0004020202020204" pitchFamily="34" charset="0"/>
            </a:endParaRPr>
          </a:p>
          <a:p>
            <a:pPr marL="342900" indent="-342900">
              <a:buFont typeface="Courier New" panose="02070309020205020404" pitchFamily="49" charset="0"/>
              <a:buChar char="o"/>
            </a:pPr>
            <a:endParaRPr lang="en-US" sz="2000" dirty="0">
              <a:latin typeface="Aptos Display" panose="020B0004020202020204" pitchFamily="34" charset="0"/>
            </a:endParaRPr>
          </a:p>
          <a:p>
            <a:r>
              <a:rPr lang="en-US" sz="2800" b="1" dirty="0">
                <a:latin typeface="Aptos" panose="020B0004020202020204" pitchFamily="34" charset="0"/>
              </a:rPr>
              <a:t>Results and Impact </a:t>
            </a:r>
          </a:p>
          <a:p>
            <a:pPr marL="342900" indent="-342900">
              <a:buFont typeface="Courier New" panose="02070309020205020404" pitchFamily="49" charset="0"/>
              <a:buChar char="o"/>
            </a:pPr>
            <a:r>
              <a:rPr lang="en-US" sz="2000" b="1" dirty="0">
                <a:latin typeface="Aptos Display" panose="020B0004020202020204" pitchFamily="34" charset="0"/>
              </a:rPr>
              <a:t>High identification accuracy:</a:t>
            </a:r>
            <a:r>
              <a:rPr lang="en-US" sz="2000" dirty="0">
                <a:latin typeface="Aptos Display" panose="020B0004020202020204" pitchFamily="34" charset="0"/>
              </a:rPr>
              <a:t> Facial recognition achieved </a:t>
            </a:r>
            <a:r>
              <a:rPr lang="en-US" sz="2000" b="1" dirty="0">
                <a:latin typeface="Aptos Display" panose="020B0004020202020204" pitchFamily="34" charset="0"/>
              </a:rPr>
              <a:t>96.8% accuracy (242 out of 250 identifications)</a:t>
            </a:r>
            <a:r>
              <a:rPr lang="en-US" sz="2000" dirty="0">
                <a:latin typeface="Aptos Display" panose="020B0004020202020204" pitchFamily="34" charset="0"/>
              </a:rPr>
              <a:t>, and the multimodal system (AI + RFID) reached </a:t>
            </a:r>
            <a:r>
              <a:rPr lang="en-US" sz="2000" b="1" dirty="0">
                <a:latin typeface="Aptos Display" panose="020B0004020202020204" pitchFamily="34" charset="0"/>
              </a:rPr>
              <a:t>100% identification accuracy</a:t>
            </a:r>
            <a:r>
              <a:rPr lang="en-US" sz="2000" dirty="0">
                <a:latin typeface="Aptos Display" panose="020B0004020202020204" pitchFamily="34" charset="0"/>
              </a:rPr>
              <a:t> with zero missed students.</a:t>
            </a:r>
          </a:p>
          <a:p>
            <a:pPr marL="342900" indent="-342900">
              <a:buFont typeface="Courier New" panose="02070309020205020404" pitchFamily="49" charset="0"/>
              <a:buChar char="o"/>
            </a:pPr>
            <a:r>
              <a:rPr lang="en-US" sz="2000" b="1" dirty="0">
                <a:latin typeface="Aptos Display" panose="020B0004020202020204" pitchFamily="34" charset="0"/>
              </a:rPr>
              <a:t>Fast real-time processing:</a:t>
            </a:r>
            <a:r>
              <a:rPr lang="en-US" sz="2000" dirty="0">
                <a:latin typeface="Aptos Display" panose="020B0004020202020204" pitchFamily="34" charset="0"/>
              </a:rPr>
              <a:t> Average processing time was </a:t>
            </a:r>
            <a:r>
              <a:rPr lang="en-US" sz="2000" b="1" dirty="0">
                <a:latin typeface="Aptos Display" panose="020B0004020202020204" pitchFamily="34" charset="0"/>
              </a:rPr>
              <a:t>1.2 seconds per student</a:t>
            </a:r>
            <a:r>
              <a:rPr lang="en-US" sz="2000" dirty="0">
                <a:latin typeface="Aptos Display" panose="020B0004020202020204" pitchFamily="34" charset="0"/>
              </a:rPr>
              <a:t>, allowing </a:t>
            </a:r>
            <a:r>
              <a:rPr lang="en-US" sz="2000" b="1" dirty="0">
                <a:latin typeface="Aptos Display" panose="020B0004020202020204" pitchFamily="34" charset="0"/>
              </a:rPr>
              <a:t>25 students to be processed in ~30 seconds</a:t>
            </a:r>
            <a:r>
              <a:rPr lang="en-US" sz="2000" dirty="0">
                <a:latin typeface="Aptos Display" panose="020B0004020202020204" pitchFamily="34" charset="0"/>
              </a:rPr>
              <a:t>, compared to </a:t>
            </a:r>
            <a:r>
              <a:rPr lang="en-US" sz="2000" b="1" dirty="0">
                <a:latin typeface="Aptos Display" panose="020B0004020202020204" pitchFamily="34" charset="0"/>
              </a:rPr>
              <a:t>5–10 minutes</a:t>
            </a:r>
            <a:r>
              <a:rPr lang="en-US" sz="2000" dirty="0">
                <a:latin typeface="Aptos Display" panose="020B0004020202020204" pitchFamily="34" charset="0"/>
              </a:rPr>
              <a:t> using manual attendance.</a:t>
            </a:r>
          </a:p>
          <a:p>
            <a:pPr marL="342900" indent="-342900">
              <a:buFont typeface="Courier New" panose="02070309020205020404" pitchFamily="49" charset="0"/>
              <a:buChar char="o"/>
            </a:pPr>
            <a:r>
              <a:rPr lang="en-US" sz="2000" b="1" dirty="0">
                <a:latin typeface="Aptos Display" panose="020B0004020202020204" pitchFamily="34" charset="0"/>
              </a:rPr>
              <a:t>Reliable fallback performance:</a:t>
            </a:r>
            <a:r>
              <a:rPr lang="en-US" sz="2000" dirty="0">
                <a:latin typeface="Aptos Display" panose="020B0004020202020204" pitchFamily="34" charset="0"/>
              </a:rPr>
              <a:t> RFID verification was required in only </a:t>
            </a:r>
            <a:r>
              <a:rPr lang="en-US" sz="2000" b="1" dirty="0">
                <a:latin typeface="Aptos Display" panose="020B0004020202020204" pitchFamily="34" charset="0"/>
              </a:rPr>
              <a:t>3.2% of cases</a:t>
            </a:r>
            <a:r>
              <a:rPr lang="en-US" sz="2000" dirty="0">
                <a:latin typeface="Aptos Display" panose="020B0004020202020204" pitchFamily="34" charset="0"/>
              </a:rPr>
              <a:t>, ensuring full coverage while maintaining robustness and student choice.</a:t>
            </a:r>
          </a:p>
          <a:p>
            <a:pPr marL="342900" indent="-342900">
              <a:buFont typeface="Courier New" panose="02070309020205020404" pitchFamily="49" charset="0"/>
              <a:buChar char="o"/>
            </a:pPr>
            <a:r>
              <a:rPr lang="en-US" sz="2000" b="1" dirty="0">
                <a:latin typeface="Aptos Display" panose="020B0004020202020204" pitchFamily="34" charset="0"/>
              </a:rPr>
              <a:t>Accurate health screening:</a:t>
            </a:r>
            <a:r>
              <a:rPr lang="en-US" sz="2000" dirty="0">
                <a:latin typeface="Aptos Display" panose="020B0004020202020204" pitchFamily="34" charset="0"/>
              </a:rPr>
              <a:t> The non-contact temperature sensor achieved </a:t>
            </a:r>
            <a:r>
              <a:rPr lang="en-US" sz="2000" b="1" dirty="0">
                <a:latin typeface="Aptos Display" panose="020B0004020202020204" pitchFamily="34" charset="0"/>
              </a:rPr>
              <a:t>±0.3 °C accuracy</a:t>
            </a:r>
            <a:r>
              <a:rPr lang="en-US" sz="2000" dirty="0">
                <a:latin typeface="Aptos Display" panose="020B0004020202020204" pitchFamily="34" charset="0"/>
              </a:rPr>
              <a:t> compared with a reference thermometer, enabling reliable fever detection.</a:t>
            </a:r>
          </a:p>
          <a:p>
            <a:pPr marL="342900" indent="-342900">
              <a:buFont typeface="Courier New" panose="02070309020205020404" pitchFamily="49" charset="0"/>
              <a:buChar char="o"/>
            </a:pPr>
            <a:r>
              <a:rPr lang="en-US" sz="2000" b="1" dirty="0">
                <a:solidFill>
                  <a:srgbClr val="7030A0"/>
                </a:solidFill>
                <a:latin typeface="Aptos Display" panose="020B0004020202020204" pitchFamily="34" charset="0"/>
              </a:rPr>
              <a:t>Major cost reduction: Annual operating costs were reduced from $28,800 (manual system) to approximately $300 per year, achieving 99% cost savings.</a:t>
            </a:r>
          </a:p>
          <a:p>
            <a:pPr marL="342900" indent="-342900">
              <a:buFont typeface="Courier New" panose="02070309020205020404" pitchFamily="49" charset="0"/>
              <a:buChar char="o"/>
            </a:pPr>
            <a:r>
              <a:rPr lang="en-US" sz="2000" b="1" dirty="0">
                <a:latin typeface="Aptos Display" panose="020B0004020202020204" pitchFamily="34" charset="0"/>
              </a:rPr>
              <a:t>Improved school operations:</a:t>
            </a:r>
            <a:r>
              <a:rPr lang="en-US" sz="2000" dirty="0">
                <a:latin typeface="Aptos Display" panose="020B0004020202020204" pitchFamily="34" charset="0"/>
              </a:rPr>
              <a:t> Automated attendance logging and nurse alerts eliminated attendance errors, reduced administrative workload, and improved classroom efficiency.</a:t>
            </a:r>
          </a:p>
          <a:p>
            <a:endParaRPr lang="en-US" sz="2800" b="1" dirty="0">
              <a:latin typeface="Aptos" panose="020B0004020202020204" pitchFamily="34" charset="0"/>
            </a:endParaRPr>
          </a:p>
          <a:p>
            <a:endParaRPr lang="en-US" sz="2000" dirty="0"/>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800" b="1" dirty="0">
              <a:latin typeface="Aptos Display" panose="020B0004020202020204" pitchFamily="34" charset="0"/>
            </a:endParaRPr>
          </a:p>
          <a:p>
            <a:r>
              <a:rPr lang="en-US" sz="2800" b="1" dirty="0">
                <a:latin typeface="Aptos Display" panose="020B0004020202020204" pitchFamily="34" charset="0"/>
              </a:rPr>
              <a:t>Novelty of ClassBot</a:t>
            </a:r>
          </a:p>
          <a:p>
            <a:pPr marL="342900" indent="-342900">
              <a:buFont typeface="Courier New" panose="02070309020205020404" pitchFamily="49" charset="0"/>
              <a:buChar char="o"/>
            </a:pPr>
            <a:r>
              <a:rPr lang="en-US" sz="2000" b="1" dirty="0">
                <a:latin typeface="Aptos Display" panose="020B0004020202020204" pitchFamily="34" charset="0"/>
              </a:rPr>
              <a:t>Multimodal redundancy for reliable identification:</a:t>
            </a:r>
            <a:r>
              <a:rPr lang="en-US" sz="2000" dirty="0">
                <a:latin typeface="Aptos Display" panose="020B0004020202020204" pitchFamily="34" charset="0"/>
              </a:rPr>
              <a:t> Combines facial recognition with RFID verification to ensure </a:t>
            </a:r>
            <a:r>
              <a:rPr lang="en-US" sz="2000" b="1" dirty="0">
                <a:latin typeface="Aptos Display" panose="020B0004020202020204" pitchFamily="34" charset="0"/>
              </a:rPr>
              <a:t>complete identification coverage</a:t>
            </a:r>
            <a:r>
              <a:rPr lang="en-US" sz="2000" dirty="0">
                <a:latin typeface="Aptos Display" panose="020B0004020202020204" pitchFamily="34" charset="0"/>
              </a:rPr>
              <a:t> while allowing students to select a privacy-preferred method when needed.</a:t>
            </a:r>
          </a:p>
          <a:p>
            <a:pPr marL="342900" indent="-342900">
              <a:buFont typeface="Courier New" panose="02070309020205020404" pitchFamily="49" charset="0"/>
              <a:buChar char="o"/>
            </a:pPr>
            <a:r>
              <a:rPr lang="en-US" sz="2000" b="1" dirty="0">
                <a:latin typeface="Aptos Display" panose="020B0004020202020204" pitchFamily="34" charset="0"/>
              </a:rPr>
              <a:t>Edge AI with GPU acceleration:</a:t>
            </a:r>
            <a:r>
              <a:rPr lang="en-US" sz="2000" dirty="0">
                <a:latin typeface="Aptos Display" panose="020B0004020202020204" pitchFamily="34" charset="0"/>
              </a:rPr>
              <a:t> Executes advanced facial recognition models on-device using </a:t>
            </a:r>
            <a:r>
              <a:rPr lang="en-US" sz="2000" b="1" dirty="0">
                <a:latin typeface="Aptos Display" panose="020B0004020202020204" pitchFamily="34" charset="0"/>
              </a:rPr>
              <a:t>GPU-accelerated inference</a:t>
            </a:r>
            <a:r>
              <a:rPr lang="en-US" sz="2000" dirty="0">
                <a:latin typeface="Aptos Display" panose="020B0004020202020204" pitchFamily="34" charset="0"/>
              </a:rPr>
              <a:t>, achieving near real-time performance without cloud processing, reducing latency and preserving data privacy.</a:t>
            </a:r>
          </a:p>
          <a:p>
            <a:pPr marL="342900" indent="-342900">
              <a:buFont typeface="Courier New" panose="02070309020205020404" pitchFamily="49" charset="0"/>
              <a:buChar char="o"/>
            </a:pPr>
            <a:r>
              <a:rPr lang="en-US" sz="2000" b="1" dirty="0">
                <a:latin typeface="Aptos Display" panose="020B0004020202020204" pitchFamily="34" charset="0"/>
              </a:rPr>
              <a:t>Dual-purpose classroom system:</a:t>
            </a:r>
            <a:r>
              <a:rPr lang="en-US" sz="2000" dirty="0">
                <a:latin typeface="Aptos Display" panose="020B0004020202020204" pitchFamily="34" charset="0"/>
              </a:rPr>
              <a:t> Integrates </a:t>
            </a:r>
            <a:r>
              <a:rPr lang="en-US" sz="2000" b="1" dirty="0">
                <a:latin typeface="Aptos Display" panose="020B0004020202020204" pitchFamily="34" charset="0"/>
              </a:rPr>
              <a:t>automated attendance and depth-calibrated health screening</a:t>
            </a:r>
            <a:r>
              <a:rPr lang="en-US" sz="2000" dirty="0">
                <a:latin typeface="Aptos Display" panose="020B0004020202020204" pitchFamily="34" charset="0"/>
              </a:rPr>
              <a:t> into a single platform, simultaneously improving instructional efficiency and post-pandemic safety.</a:t>
            </a:r>
          </a:p>
          <a:p>
            <a:pPr marL="342900" indent="-342900">
              <a:buFont typeface="Courier New" panose="02070309020205020404" pitchFamily="49" charset="0"/>
              <a:buChar char="o"/>
            </a:pPr>
            <a:r>
              <a:rPr lang="en-US" sz="2000" b="1" dirty="0">
                <a:latin typeface="Aptos Display" panose="020B0004020202020204" pitchFamily="34" charset="0"/>
              </a:rPr>
              <a:t>Dramatic cost efficiency:</a:t>
            </a:r>
            <a:r>
              <a:rPr lang="en-US" sz="2000" dirty="0">
                <a:latin typeface="Aptos Display" panose="020B0004020202020204" pitchFamily="34" charset="0"/>
              </a:rPr>
              <a:t> Delivers high-accuracy automation at approximately </a:t>
            </a:r>
            <a:r>
              <a:rPr lang="en-US" sz="2000" b="1" dirty="0">
                <a:latin typeface="Aptos Display" panose="020B0004020202020204" pitchFamily="34" charset="0"/>
              </a:rPr>
              <a:t>$300 per year</a:t>
            </a:r>
            <a:r>
              <a:rPr lang="en-US" sz="2000" dirty="0">
                <a:latin typeface="Aptos Display" panose="020B0004020202020204" pitchFamily="34" charset="0"/>
              </a:rPr>
              <a:t>, representing a </a:t>
            </a:r>
            <a:r>
              <a:rPr lang="en-US" sz="2000" b="1" dirty="0">
                <a:latin typeface="Aptos Display" panose="020B0004020202020204" pitchFamily="34" charset="0"/>
              </a:rPr>
              <a:t>99% cost reduction</a:t>
            </a:r>
            <a:r>
              <a:rPr lang="en-US" sz="2000" dirty="0">
                <a:latin typeface="Aptos Display" panose="020B0004020202020204" pitchFamily="34" charset="0"/>
              </a:rPr>
              <a:t> compared to traditional manual systems while freeing staff for educational activities.</a:t>
            </a:r>
          </a:p>
          <a:p>
            <a:endParaRPr lang="en-US" sz="2000" b="1" dirty="0">
              <a:latin typeface="Aptos Display" panose="020B0004020202020204" pitchFamily="34" charset="0"/>
            </a:endParaRPr>
          </a:p>
          <a:p>
            <a:endParaRPr lang="en-US" sz="2000" dirty="0">
              <a:latin typeface="Aptos Display" panose="020B0004020202020204" pitchFamily="34" charset="0"/>
            </a:endParaRPr>
          </a:p>
          <a:p>
            <a:r>
              <a:rPr lang="en-US" sz="2800" b="1" dirty="0">
                <a:latin typeface="Aptos Display" panose="020B0004020202020204" pitchFamily="34" charset="0"/>
              </a:rPr>
              <a:t>Conclusion</a:t>
            </a:r>
          </a:p>
          <a:p>
            <a:r>
              <a:rPr lang="en-US" sz="2000" dirty="0">
                <a:latin typeface="Aptos Display" panose="020B0004020202020204" pitchFamily="34" charset="0"/>
              </a:rPr>
              <a:t>ClassBot demonstrates how accessible artificial intelligence can meaningfully improve everyday school operations while promoting safe and efficient learning environments. Through this project, students not only explored how AI, sensors, and edge computing can automate attendance and health monitoring, but also gained valuable understanding of responsible technology use, system design, and ethical considerations. Beyond its technical achievements, ClassBot highlights the power of project-based learning to prepare students with the skills, confidence, and curiosity needed to become future innovators in AI and engineering.</a:t>
            </a:r>
          </a:p>
        </p:txBody>
      </p:sp>
      <p:grpSp>
        <p:nvGrpSpPr>
          <p:cNvPr id="52" name="Group 51">
            <a:extLst>
              <a:ext uri="{FF2B5EF4-FFF2-40B4-BE49-F238E27FC236}">
                <a16:creationId xmlns:a16="http://schemas.microsoft.com/office/drawing/2014/main" id="{40F7BCB9-4003-CE73-3C50-2E61CEA219D0}"/>
              </a:ext>
            </a:extLst>
          </p:cNvPr>
          <p:cNvGrpSpPr/>
          <p:nvPr/>
        </p:nvGrpSpPr>
        <p:grpSpPr>
          <a:xfrm>
            <a:off x="27472073" y="17617617"/>
            <a:ext cx="15280172" cy="10381195"/>
            <a:chOff x="26241063" y="21011932"/>
            <a:chExt cx="15547260" cy="16375171"/>
          </a:xfrm>
        </p:grpSpPr>
        <p:sp>
          <p:nvSpPr>
            <p:cNvPr id="36" name="TextBox 35">
              <a:extLst>
                <a:ext uri="{FF2B5EF4-FFF2-40B4-BE49-F238E27FC236}">
                  <a16:creationId xmlns:a16="http://schemas.microsoft.com/office/drawing/2014/main" id="{B04B0B30-358C-302D-6D1F-6B415F82D85D}"/>
                </a:ext>
              </a:extLst>
            </p:cNvPr>
            <p:cNvSpPr txBox="1"/>
            <p:nvPr/>
          </p:nvSpPr>
          <p:spPr>
            <a:xfrm>
              <a:off x="26453195" y="21947022"/>
              <a:ext cx="15335128" cy="15440081"/>
            </a:xfrm>
            <a:prstGeom prst="rect">
              <a:avLst/>
            </a:prstGeom>
            <a:noFill/>
            <a:ln w="28575">
              <a:solidFill>
                <a:schemeClr val="tx1"/>
              </a:solidFill>
            </a:ln>
          </p:spPr>
          <p:txBody>
            <a:bodyPr wrap="square" rtlCol="0">
              <a:spAutoFit/>
            </a:bodyPr>
            <a:lstStyle/>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p:txBody>
        </p:sp>
        <p:sp>
          <p:nvSpPr>
            <p:cNvPr id="40" name="TextBox 39">
              <a:extLst>
                <a:ext uri="{FF2B5EF4-FFF2-40B4-BE49-F238E27FC236}">
                  <a16:creationId xmlns:a16="http://schemas.microsoft.com/office/drawing/2014/main" id="{65952B1C-17AE-6666-CEBF-32C2D8D9BCBD}"/>
                </a:ext>
              </a:extLst>
            </p:cNvPr>
            <p:cNvSpPr txBox="1"/>
            <p:nvPr/>
          </p:nvSpPr>
          <p:spPr>
            <a:xfrm>
              <a:off x="26241063" y="21011932"/>
              <a:ext cx="15547260" cy="825321"/>
            </a:xfrm>
            <a:prstGeom prst="rect">
              <a:avLst/>
            </a:prstGeom>
            <a:solidFill>
              <a:schemeClr val="accent6">
                <a:lumMod val="40000"/>
                <a:lumOff val="60000"/>
              </a:schemeClr>
            </a:solidFill>
          </p:spPr>
          <p:txBody>
            <a:bodyPr wrap="square" rtlCol="0">
              <a:spAutoFit/>
            </a:bodyPr>
            <a:lstStyle/>
            <a:p>
              <a:pPr algn="ctr"/>
              <a:r>
                <a:rPr lang="en-US" sz="2800" b="1" dirty="0">
                  <a:latin typeface="Aptos" panose="020B0004020202020204" pitchFamily="34" charset="0"/>
                </a:rPr>
                <a:t>What They Learned?</a:t>
              </a:r>
            </a:p>
          </p:txBody>
        </p:sp>
        <p:sp>
          <p:nvSpPr>
            <p:cNvPr id="47" name="TextBox 46">
              <a:extLst>
                <a:ext uri="{FF2B5EF4-FFF2-40B4-BE49-F238E27FC236}">
                  <a16:creationId xmlns:a16="http://schemas.microsoft.com/office/drawing/2014/main" id="{FB2C3C73-2577-2700-3D42-B23C3A79B092}"/>
                </a:ext>
              </a:extLst>
            </p:cNvPr>
            <p:cNvSpPr txBox="1"/>
            <p:nvPr/>
          </p:nvSpPr>
          <p:spPr>
            <a:xfrm>
              <a:off x="26622520" y="22219523"/>
              <a:ext cx="14987638" cy="8398856"/>
            </a:xfrm>
            <a:prstGeom prst="rect">
              <a:avLst/>
            </a:prstGeom>
            <a:noFill/>
          </p:spPr>
          <p:txBody>
            <a:bodyPr wrap="square" rtlCol="0">
              <a:spAutoFit/>
            </a:bodyPr>
            <a:lstStyle/>
            <a:p>
              <a:r>
                <a:rPr lang="en-US" sz="2000" b="1" dirty="0">
                  <a:latin typeface="Aptos Display" panose="020B0004020202020204" pitchFamily="34" charset="0"/>
                </a:rPr>
                <a:t>How AI systems work in real life:</a:t>
              </a:r>
              <a:r>
                <a:rPr lang="en-US" sz="2000" dirty="0">
                  <a:latin typeface="Aptos Display" panose="020B0004020202020204" pitchFamily="34" charset="0"/>
                </a:rPr>
                <a:t> Students learned how computer vision, sensors, and identification systems work together to solve practical problems in schools.</a:t>
              </a:r>
            </a:p>
            <a:p>
              <a:endParaRPr lang="en-US" sz="2000" dirty="0">
                <a:latin typeface="Aptos Display" panose="020B0004020202020204" pitchFamily="34" charset="0"/>
              </a:endParaRPr>
            </a:p>
            <a:p>
              <a:r>
                <a:rPr lang="en-US" sz="2000" b="1" dirty="0">
                  <a:latin typeface="Aptos Display" panose="020B0004020202020204" pitchFamily="34" charset="0"/>
                </a:rPr>
                <a:t>Multimodal thinking:</a:t>
              </a:r>
              <a:r>
                <a:rPr lang="en-US" sz="2000" dirty="0">
                  <a:latin typeface="Aptos Display" panose="020B0004020202020204" pitchFamily="34" charset="0"/>
                </a:rPr>
                <a:t> Understood why combining multiple technologies (AI + RFID + sensors) improves reliability, accuracy, and fairness compared to using a single method.</a:t>
              </a:r>
            </a:p>
            <a:p>
              <a:endParaRPr lang="en-US" sz="2000" dirty="0">
                <a:latin typeface="Aptos Display" panose="020B0004020202020204" pitchFamily="34" charset="0"/>
              </a:endParaRPr>
            </a:p>
            <a:p>
              <a:r>
                <a:rPr lang="en-US" sz="2000" b="1" dirty="0">
                  <a:latin typeface="Aptos Display" panose="020B0004020202020204" pitchFamily="34" charset="0"/>
                </a:rPr>
                <a:t>Interpreting AI performance:</a:t>
              </a:r>
              <a:r>
                <a:rPr lang="en-US" sz="2000" dirty="0">
                  <a:latin typeface="Aptos Display" panose="020B0004020202020204" pitchFamily="34" charset="0"/>
                </a:rPr>
                <a:t> Learned how to evaluate system accuracy, processing speed, and error rates, and why confidence thresholds and fallback methods are important in real deployments.</a:t>
              </a:r>
            </a:p>
            <a:p>
              <a:endParaRPr lang="en-US" sz="2000" dirty="0">
                <a:latin typeface="Aptos Display" panose="020B0004020202020204" pitchFamily="34" charset="0"/>
              </a:endParaRPr>
            </a:p>
            <a:p>
              <a:r>
                <a:rPr lang="en-US" sz="2000" b="1" dirty="0">
                  <a:latin typeface="Aptos Display" panose="020B0004020202020204" pitchFamily="34" charset="0"/>
                </a:rPr>
                <a:t>Responsible and ethical AI use:</a:t>
              </a:r>
              <a:r>
                <a:rPr lang="en-US" sz="2000" dirty="0">
                  <a:latin typeface="Aptos Display" panose="020B0004020202020204" pitchFamily="34" charset="0"/>
                </a:rPr>
                <a:t> Gained awareness of privacy, consent, and data protection, and why storing embeddings instead of images helps protect student identities and meet school regulations.</a:t>
              </a:r>
            </a:p>
            <a:p>
              <a:endParaRPr lang="en-US" sz="2000" dirty="0">
                <a:latin typeface="Aptos Display" panose="020B0004020202020204" pitchFamily="34" charset="0"/>
              </a:endParaRPr>
            </a:p>
            <a:p>
              <a:r>
                <a:rPr lang="en-US" sz="2000" b="1" dirty="0">
                  <a:latin typeface="Aptos Display" panose="020B0004020202020204" pitchFamily="34" charset="0"/>
                </a:rPr>
                <a:t>Systems engineering concepts:</a:t>
              </a:r>
              <a:r>
                <a:rPr lang="en-US" sz="2000" dirty="0">
                  <a:latin typeface="Aptos Display" panose="020B0004020202020204" pitchFamily="34" charset="0"/>
                </a:rPr>
                <a:t> Developed an understanding of how hardware, software, sensors, and databases integrate into a complete, real-time AI system.</a:t>
              </a:r>
            </a:p>
            <a:p>
              <a:endParaRPr lang="en-US" sz="2000" dirty="0">
                <a:latin typeface="Aptos Display" panose="020B0004020202020204" pitchFamily="34" charset="0"/>
              </a:endParaRPr>
            </a:p>
            <a:p>
              <a:r>
                <a:rPr lang="en-US" sz="2000" b="1" dirty="0">
                  <a:latin typeface="Aptos Display" panose="020B0004020202020204" pitchFamily="34" charset="0"/>
                </a:rPr>
                <a:t>Problem-solving and collaboration:</a:t>
              </a:r>
              <a:r>
                <a:rPr lang="en-US" sz="2000" dirty="0">
                  <a:latin typeface="Aptos Display" panose="020B0004020202020204" pitchFamily="34" charset="0"/>
                </a:rPr>
                <a:t> Strengthened skills in identifying community problems, testing solutions, working with mentors, and communicating technical ideas clearly.</a:t>
              </a:r>
              <a:endParaRPr lang="en-US" dirty="0">
                <a:latin typeface="Aptos Display" panose="020B0004020202020204" pitchFamily="34" charset="0"/>
              </a:endParaRPr>
            </a:p>
          </p:txBody>
        </p:sp>
      </p:grpSp>
      <p:sp>
        <p:nvSpPr>
          <p:cNvPr id="4" name="TextBox 3">
            <a:extLst>
              <a:ext uri="{FF2B5EF4-FFF2-40B4-BE49-F238E27FC236}">
                <a16:creationId xmlns:a16="http://schemas.microsoft.com/office/drawing/2014/main" id="{36B871C9-727B-D494-E84D-4C52C2FAFB36}"/>
              </a:ext>
            </a:extLst>
          </p:cNvPr>
          <p:cNvSpPr txBox="1"/>
          <p:nvPr/>
        </p:nvSpPr>
        <p:spPr>
          <a:xfrm>
            <a:off x="27299842" y="5853745"/>
            <a:ext cx="16037006" cy="523220"/>
          </a:xfrm>
          <a:prstGeom prst="rect">
            <a:avLst/>
          </a:prstGeom>
          <a:solidFill>
            <a:schemeClr val="accent6">
              <a:lumMod val="40000"/>
              <a:lumOff val="60000"/>
            </a:schemeClr>
          </a:solidFill>
        </p:spPr>
        <p:txBody>
          <a:bodyPr wrap="square" rtlCol="0">
            <a:spAutoFit/>
          </a:bodyPr>
          <a:lstStyle/>
          <a:p>
            <a:pPr algn="ctr"/>
            <a:r>
              <a:rPr lang="en-US" sz="2800" b="1" dirty="0">
                <a:latin typeface="Aptos" panose="020B0004020202020204" pitchFamily="34" charset="0"/>
              </a:rPr>
              <a:t>System Architecture</a:t>
            </a:r>
          </a:p>
        </p:txBody>
      </p:sp>
      <p:sp>
        <p:nvSpPr>
          <p:cNvPr id="37" name="TextBox 36">
            <a:extLst>
              <a:ext uri="{FF2B5EF4-FFF2-40B4-BE49-F238E27FC236}">
                <a16:creationId xmlns:a16="http://schemas.microsoft.com/office/drawing/2014/main" id="{92DFB2A5-1A0B-6E9D-180A-C04034354F8E}"/>
              </a:ext>
            </a:extLst>
          </p:cNvPr>
          <p:cNvSpPr txBox="1"/>
          <p:nvPr/>
        </p:nvSpPr>
        <p:spPr>
          <a:xfrm>
            <a:off x="368906" y="17346855"/>
            <a:ext cx="9744357" cy="584775"/>
          </a:xfrm>
          <a:prstGeom prst="rect">
            <a:avLst/>
          </a:prstGeom>
          <a:solidFill>
            <a:schemeClr val="accent6">
              <a:lumMod val="40000"/>
              <a:lumOff val="60000"/>
            </a:schemeClr>
          </a:solidFill>
        </p:spPr>
        <p:txBody>
          <a:bodyPr wrap="square" rtlCol="0">
            <a:spAutoFit/>
          </a:bodyPr>
          <a:lstStyle/>
          <a:p>
            <a:pPr algn="ctr"/>
            <a:r>
              <a:rPr lang="en-US" sz="3200" b="1" dirty="0">
                <a:latin typeface="Aptos" panose="020B0004020202020204" pitchFamily="34" charset="0"/>
              </a:rPr>
              <a:t>Tools and Primary Sources</a:t>
            </a:r>
          </a:p>
        </p:txBody>
      </p:sp>
      <p:sp>
        <p:nvSpPr>
          <p:cNvPr id="39" name="TextBox 38">
            <a:extLst>
              <a:ext uri="{FF2B5EF4-FFF2-40B4-BE49-F238E27FC236}">
                <a16:creationId xmlns:a16="http://schemas.microsoft.com/office/drawing/2014/main" id="{93445D1D-3560-AD57-2148-C2E77440C65F}"/>
              </a:ext>
            </a:extLst>
          </p:cNvPr>
          <p:cNvSpPr txBox="1"/>
          <p:nvPr/>
        </p:nvSpPr>
        <p:spPr>
          <a:xfrm>
            <a:off x="368905" y="17986118"/>
            <a:ext cx="9698104" cy="5007845"/>
          </a:xfrm>
          <a:prstGeom prst="rect">
            <a:avLst/>
          </a:prstGeom>
          <a:noFill/>
          <a:ln w="28575">
            <a:solidFill>
              <a:schemeClr val="tx1"/>
            </a:solidFill>
          </a:ln>
        </p:spPr>
        <p:txBody>
          <a:bodyPr wrap="square" rtlCol="0">
            <a:spAutoFit/>
          </a:bodyPr>
          <a:lstStyle/>
          <a:p>
            <a:endParaRPr lang="en-US" dirty="0"/>
          </a:p>
          <a:p>
            <a:r>
              <a:rPr lang="en-US" sz="2000" b="1" dirty="0">
                <a:latin typeface="Aptos Display" panose="020B0004020202020204" pitchFamily="34" charset="0"/>
              </a:rPr>
              <a:t>Hardware platform:</a:t>
            </a:r>
            <a:r>
              <a:rPr lang="en-US" sz="2000" dirty="0">
                <a:latin typeface="Aptos Display" panose="020B0004020202020204" pitchFamily="34" charset="0"/>
              </a:rPr>
              <a:t> NVIDIA Jetson Nano (edge AI processor), Intel RealSense D435 RGB-D camera, MLX90614 infrared temperature sensor, RC522 RFID reader, touchscreen display, speaker, cooling fan, and power components (total system cost ≈ </a:t>
            </a:r>
            <a:r>
              <a:rPr lang="en-US" sz="2000" b="1" dirty="0">
                <a:latin typeface="Aptos Display" panose="020B0004020202020204" pitchFamily="34" charset="0"/>
              </a:rPr>
              <a:t>$420</a:t>
            </a:r>
            <a:r>
              <a:rPr lang="en-US" sz="2000" dirty="0">
                <a:latin typeface="Aptos Display" panose="020B0004020202020204" pitchFamily="34" charset="0"/>
              </a:rPr>
              <a:t>).</a:t>
            </a:r>
          </a:p>
          <a:p>
            <a:endParaRPr lang="en-US" sz="2000" dirty="0">
              <a:latin typeface="Aptos Display" panose="020B0004020202020204" pitchFamily="34" charset="0"/>
            </a:endParaRPr>
          </a:p>
          <a:p>
            <a:r>
              <a:rPr lang="en-US" sz="2000" b="1" dirty="0">
                <a:latin typeface="Aptos Display" panose="020B0004020202020204" pitchFamily="34" charset="0"/>
              </a:rPr>
              <a:t>Software and libraries:</a:t>
            </a:r>
            <a:r>
              <a:rPr lang="en-US" sz="2000" dirty="0">
                <a:latin typeface="Aptos Display" panose="020B0004020202020204" pitchFamily="34" charset="0"/>
              </a:rPr>
              <a:t> Ubuntu with </a:t>
            </a:r>
            <a:r>
              <a:rPr lang="en-US" sz="2000" dirty="0" err="1">
                <a:latin typeface="Aptos Display" panose="020B0004020202020204" pitchFamily="34" charset="0"/>
              </a:rPr>
              <a:t>JetPack</a:t>
            </a:r>
            <a:r>
              <a:rPr lang="en-US" sz="2000" dirty="0">
                <a:latin typeface="Aptos Display" panose="020B0004020202020204" pitchFamily="34" charset="0"/>
              </a:rPr>
              <a:t> SDK, Python, OpenCV (CUDA-enabled), TensorFlow, </a:t>
            </a:r>
            <a:r>
              <a:rPr lang="en-US" sz="2000" dirty="0" err="1">
                <a:latin typeface="Aptos Display" panose="020B0004020202020204" pitchFamily="34" charset="0"/>
              </a:rPr>
              <a:t>PyTorch</a:t>
            </a:r>
            <a:r>
              <a:rPr lang="en-US" sz="2000" dirty="0">
                <a:latin typeface="Aptos Display" panose="020B0004020202020204" pitchFamily="34" charset="0"/>
              </a:rPr>
              <a:t>, </a:t>
            </a:r>
            <a:r>
              <a:rPr lang="en-US" sz="2000" dirty="0" err="1">
                <a:latin typeface="Aptos Display" panose="020B0004020202020204" pitchFamily="34" charset="0"/>
              </a:rPr>
              <a:t>TensorRT</a:t>
            </a:r>
            <a:r>
              <a:rPr lang="en-US" sz="2000" dirty="0">
                <a:latin typeface="Aptos Display" panose="020B0004020202020204" pitchFamily="34" charset="0"/>
              </a:rPr>
              <a:t>, </a:t>
            </a:r>
            <a:r>
              <a:rPr lang="en-US" sz="2000" dirty="0" err="1">
                <a:latin typeface="Aptos Display" panose="020B0004020202020204" pitchFamily="34" charset="0"/>
              </a:rPr>
              <a:t>librealsense</a:t>
            </a:r>
            <a:r>
              <a:rPr lang="en-US" sz="2000" dirty="0">
                <a:latin typeface="Aptos Display" panose="020B0004020202020204" pitchFamily="34" charset="0"/>
              </a:rPr>
              <a:t> SDK, SQLite database, and text-to-speech tools.</a:t>
            </a:r>
          </a:p>
          <a:p>
            <a:endParaRPr lang="en-US" sz="2000" dirty="0">
              <a:latin typeface="Aptos Display" panose="020B0004020202020204" pitchFamily="34" charset="0"/>
            </a:endParaRPr>
          </a:p>
          <a:p>
            <a:r>
              <a:rPr lang="en-US" sz="2000" b="1" dirty="0">
                <a:latin typeface="Aptos Display" panose="020B0004020202020204" pitchFamily="34" charset="0"/>
              </a:rPr>
              <a:t>Core AI models:</a:t>
            </a:r>
            <a:r>
              <a:rPr lang="en-US" sz="2000" dirty="0">
                <a:latin typeface="Aptos Display" panose="020B0004020202020204" pitchFamily="34" charset="0"/>
              </a:rPr>
              <a:t> MTCNN for face detection and alignment; </a:t>
            </a:r>
            <a:r>
              <a:rPr lang="en-US" sz="2000" dirty="0" err="1">
                <a:latin typeface="Aptos Display" panose="020B0004020202020204" pitchFamily="34" charset="0"/>
              </a:rPr>
              <a:t>ArcFace</a:t>
            </a:r>
            <a:r>
              <a:rPr lang="en-US" sz="2000" dirty="0">
                <a:latin typeface="Aptos Display" panose="020B0004020202020204" pitchFamily="34" charset="0"/>
              </a:rPr>
              <a:t> with </a:t>
            </a:r>
            <a:r>
              <a:rPr lang="en-US" sz="2000" dirty="0" err="1">
                <a:latin typeface="Aptos Display" panose="020B0004020202020204" pitchFamily="34" charset="0"/>
              </a:rPr>
              <a:t>ResNet</a:t>
            </a:r>
            <a:r>
              <a:rPr lang="en-US" sz="2000" dirty="0">
                <a:latin typeface="Aptos Display" panose="020B0004020202020204" pitchFamily="34" charset="0"/>
              </a:rPr>
              <a:t> backbone for facial recognition and identity matching.</a:t>
            </a:r>
          </a:p>
          <a:p>
            <a:endParaRPr lang="en-US" sz="2000" dirty="0">
              <a:latin typeface="Aptos Display" panose="020B0004020202020204" pitchFamily="34" charset="0"/>
            </a:endParaRPr>
          </a:p>
          <a:p>
            <a:r>
              <a:rPr lang="en-US" sz="2000" b="1" dirty="0">
                <a:latin typeface="Aptos Display" panose="020B0004020202020204" pitchFamily="34" charset="0"/>
              </a:rPr>
              <a:t>Health standards:</a:t>
            </a:r>
            <a:r>
              <a:rPr lang="en-US" sz="2000" dirty="0">
                <a:latin typeface="Aptos Display" panose="020B0004020202020204" pitchFamily="34" charset="0"/>
              </a:rPr>
              <a:t> CDC guidelines for non-contact temperature screening and fever thresholds.</a:t>
            </a:r>
          </a:p>
          <a:p>
            <a:endParaRPr lang="en-US" sz="2000" dirty="0">
              <a:latin typeface="Aptos Display" panose="020B0004020202020204" pitchFamily="34" charset="0"/>
            </a:endParaRPr>
          </a:p>
          <a:p>
            <a:r>
              <a:rPr lang="en-US" sz="2000" b="1" dirty="0">
                <a:latin typeface="Aptos Display" panose="020B0004020202020204" pitchFamily="34" charset="0"/>
              </a:rPr>
              <a:t>Educational resources:</a:t>
            </a:r>
            <a:r>
              <a:rPr lang="en-US" sz="2000" dirty="0">
                <a:latin typeface="Aptos Display" panose="020B0004020202020204" pitchFamily="34" charset="0"/>
              </a:rPr>
              <a:t> NVIDIA Jetson Developer Zone, Intel RealSense documentation, OpenCV-CUDA tutorials, </a:t>
            </a:r>
            <a:r>
              <a:rPr lang="en-US" sz="2000" dirty="0" err="1">
                <a:latin typeface="Aptos Display" panose="020B0004020202020204" pitchFamily="34" charset="0"/>
              </a:rPr>
              <a:t>TensorRT</a:t>
            </a:r>
            <a:r>
              <a:rPr lang="en-US" sz="2000" dirty="0">
                <a:latin typeface="Aptos Display" panose="020B0004020202020204" pitchFamily="34" charset="0"/>
              </a:rPr>
              <a:t> optimization guides, and FERPA compliance materials.</a:t>
            </a:r>
          </a:p>
        </p:txBody>
      </p:sp>
      <p:pic>
        <p:nvPicPr>
          <p:cNvPr id="9" name="Picture 8" descr="A person standing next to a robot&#10;&#10;Description automatically generated">
            <a:extLst>
              <a:ext uri="{FF2B5EF4-FFF2-40B4-BE49-F238E27FC236}">
                <a16:creationId xmlns:a16="http://schemas.microsoft.com/office/drawing/2014/main" id="{DAEEDC6B-777A-86A1-646F-256CDC72F1C4}"/>
              </a:ext>
            </a:extLst>
          </p:cNvPr>
          <p:cNvPicPr>
            <a:picLocks noChangeAspect="1"/>
          </p:cNvPicPr>
          <p:nvPr/>
        </p:nvPicPr>
        <p:blipFill>
          <a:blip r:embed="rId4"/>
          <a:stretch>
            <a:fillRect/>
          </a:stretch>
        </p:blipFill>
        <p:spPr>
          <a:xfrm>
            <a:off x="27378736" y="6545972"/>
            <a:ext cx="15958112" cy="10987551"/>
          </a:xfrm>
          <a:prstGeom prst="rect">
            <a:avLst/>
          </a:prstGeom>
        </p:spPr>
      </p:pic>
      <p:pic>
        <p:nvPicPr>
          <p:cNvPr id="14" name="Picture 13" descr="A computer on a table&#10;&#10;Description automatically generated">
            <a:extLst>
              <a:ext uri="{FF2B5EF4-FFF2-40B4-BE49-F238E27FC236}">
                <a16:creationId xmlns:a16="http://schemas.microsoft.com/office/drawing/2014/main" id="{92235815-65A3-083C-033B-78E9F8EEE85C}"/>
              </a:ext>
            </a:extLst>
          </p:cNvPr>
          <p:cNvPicPr>
            <a:picLocks noChangeAspect="1"/>
          </p:cNvPicPr>
          <p:nvPr/>
        </p:nvPicPr>
        <p:blipFill>
          <a:blip r:embed="rId5"/>
          <a:stretch>
            <a:fillRect/>
          </a:stretch>
        </p:blipFill>
        <p:spPr>
          <a:xfrm>
            <a:off x="342745" y="24418065"/>
            <a:ext cx="9787918" cy="7340939"/>
          </a:xfrm>
          <a:prstGeom prst="rect">
            <a:avLst/>
          </a:prstGeom>
        </p:spPr>
      </p:pic>
      <p:pic>
        <p:nvPicPr>
          <p:cNvPr id="19" name="Picture 18" descr="A table with numbers and a number of costs&#10;&#10;Description automatically generated with medium confidence">
            <a:extLst>
              <a:ext uri="{FF2B5EF4-FFF2-40B4-BE49-F238E27FC236}">
                <a16:creationId xmlns:a16="http://schemas.microsoft.com/office/drawing/2014/main" id="{8E59FAB0-522F-B19B-FED9-3ED76D8E4FBE}"/>
              </a:ext>
            </a:extLst>
          </p:cNvPr>
          <p:cNvPicPr>
            <a:picLocks noChangeAspect="1"/>
          </p:cNvPicPr>
          <p:nvPr/>
        </p:nvPicPr>
        <p:blipFill>
          <a:blip r:embed="rId6"/>
          <a:stretch>
            <a:fillRect/>
          </a:stretch>
        </p:blipFill>
        <p:spPr>
          <a:xfrm>
            <a:off x="11368830" y="22521138"/>
            <a:ext cx="6953850" cy="2607694"/>
          </a:xfrm>
          <a:prstGeom prst="rect">
            <a:avLst/>
          </a:prstGeom>
        </p:spPr>
      </p:pic>
      <p:pic>
        <p:nvPicPr>
          <p:cNvPr id="23" name="Picture 22" descr="A table with text and numbers&#10;&#10;Description automatically generated">
            <a:extLst>
              <a:ext uri="{FF2B5EF4-FFF2-40B4-BE49-F238E27FC236}">
                <a16:creationId xmlns:a16="http://schemas.microsoft.com/office/drawing/2014/main" id="{F1918B52-17D8-B2AD-465C-0CB9CFDA2976}"/>
              </a:ext>
            </a:extLst>
          </p:cNvPr>
          <p:cNvPicPr>
            <a:picLocks noChangeAspect="1"/>
          </p:cNvPicPr>
          <p:nvPr/>
        </p:nvPicPr>
        <p:blipFill>
          <a:blip r:embed="rId7"/>
          <a:stretch>
            <a:fillRect/>
          </a:stretch>
        </p:blipFill>
        <p:spPr>
          <a:xfrm>
            <a:off x="18218243" y="22420527"/>
            <a:ext cx="7863512" cy="2607694"/>
          </a:xfrm>
          <a:prstGeom prst="rect">
            <a:avLst/>
          </a:prstGeom>
        </p:spPr>
      </p:pic>
      <p:sp>
        <p:nvSpPr>
          <p:cNvPr id="25" name="TextBox 24">
            <a:extLst>
              <a:ext uri="{FF2B5EF4-FFF2-40B4-BE49-F238E27FC236}">
                <a16:creationId xmlns:a16="http://schemas.microsoft.com/office/drawing/2014/main" id="{F83FC301-213F-C968-1750-347E9731488D}"/>
              </a:ext>
            </a:extLst>
          </p:cNvPr>
          <p:cNvSpPr txBox="1"/>
          <p:nvPr/>
        </p:nvSpPr>
        <p:spPr>
          <a:xfrm>
            <a:off x="12788231" y="25110585"/>
            <a:ext cx="3501483" cy="369332"/>
          </a:xfrm>
          <a:prstGeom prst="rect">
            <a:avLst/>
          </a:prstGeom>
          <a:noFill/>
        </p:spPr>
        <p:txBody>
          <a:bodyPr wrap="square" rtlCol="0">
            <a:spAutoFit/>
          </a:bodyPr>
          <a:lstStyle/>
          <a:p>
            <a:r>
              <a:rPr lang="en-US" b="1" dirty="0">
                <a:latin typeface="Aptos Display" panose="020B0004020202020204" pitchFamily="34" charset="0"/>
              </a:rPr>
              <a:t>Cost-Effectiveness Analysis</a:t>
            </a:r>
          </a:p>
        </p:txBody>
      </p:sp>
      <p:sp>
        <p:nvSpPr>
          <p:cNvPr id="26" name="TextBox 25">
            <a:extLst>
              <a:ext uri="{FF2B5EF4-FFF2-40B4-BE49-F238E27FC236}">
                <a16:creationId xmlns:a16="http://schemas.microsoft.com/office/drawing/2014/main" id="{4C1FCF32-B1BF-D178-53E9-A627CC14A9E8}"/>
              </a:ext>
            </a:extLst>
          </p:cNvPr>
          <p:cNvSpPr txBox="1"/>
          <p:nvPr/>
        </p:nvSpPr>
        <p:spPr>
          <a:xfrm>
            <a:off x="20355645" y="25091705"/>
            <a:ext cx="2794288" cy="369332"/>
          </a:xfrm>
          <a:prstGeom prst="rect">
            <a:avLst/>
          </a:prstGeom>
          <a:noFill/>
        </p:spPr>
        <p:txBody>
          <a:bodyPr wrap="square" rtlCol="0">
            <a:spAutoFit/>
          </a:bodyPr>
          <a:lstStyle/>
          <a:p>
            <a:r>
              <a:rPr lang="en-US" b="1" dirty="0">
                <a:latin typeface="Aptos Display" panose="020B0004020202020204" pitchFamily="34" charset="0"/>
              </a:rPr>
              <a:t>Performance Results</a:t>
            </a:r>
          </a:p>
        </p:txBody>
      </p:sp>
      <p:sp>
        <p:nvSpPr>
          <p:cNvPr id="27" name="AutoShape 2" descr="Generated image">
            <a:extLst>
              <a:ext uri="{FF2B5EF4-FFF2-40B4-BE49-F238E27FC236}">
                <a16:creationId xmlns:a16="http://schemas.microsoft.com/office/drawing/2014/main" id="{FB088E90-4A99-F981-0CA9-EF029DF7CD57}"/>
              </a:ext>
            </a:extLst>
          </p:cNvPr>
          <p:cNvSpPr>
            <a:spLocks noChangeAspect="1" noChangeArrowheads="1"/>
          </p:cNvSpPr>
          <p:nvPr/>
        </p:nvSpPr>
        <p:spPr bwMode="auto">
          <a:xfrm>
            <a:off x="21793200" y="16306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descr="A person standing in front of a whiteboard&#10;&#10;Description automatically generated">
            <a:extLst>
              <a:ext uri="{FF2B5EF4-FFF2-40B4-BE49-F238E27FC236}">
                <a16:creationId xmlns:a16="http://schemas.microsoft.com/office/drawing/2014/main" id="{238E35F3-38AD-BA4D-C18D-A21720060E80}"/>
              </a:ext>
            </a:extLst>
          </p:cNvPr>
          <p:cNvPicPr>
            <a:picLocks noChangeAspect="1"/>
          </p:cNvPicPr>
          <p:nvPr/>
        </p:nvPicPr>
        <p:blipFill>
          <a:blip r:embed="rId8"/>
          <a:stretch>
            <a:fillRect/>
          </a:stretch>
        </p:blipFill>
        <p:spPr>
          <a:xfrm>
            <a:off x="28396957" y="23867908"/>
            <a:ext cx="13921669" cy="4130904"/>
          </a:xfrm>
          <a:prstGeom prst="rect">
            <a:avLst/>
          </a:prstGeom>
        </p:spPr>
      </p:pic>
      <p:sp>
        <p:nvSpPr>
          <p:cNvPr id="21" name="TextBox 20">
            <a:extLst>
              <a:ext uri="{FF2B5EF4-FFF2-40B4-BE49-F238E27FC236}">
                <a16:creationId xmlns:a16="http://schemas.microsoft.com/office/drawing/2014/main" id="{0CF9D785-A29D-5E20-8069-5D2C9E315927}"/>
              </a:ext>
            </a:extLst>
          </p:cNvPr>
          <p:cNvSpPr txBox="1"/>
          <p:nvPr/>
        </p:nvSpPr>
        <p:spPr>
          <a:xfrm>
            <a:off x="27680561" y="28740802"/>
            <a:ext cx="15071683" cy="3046988"/>
          </a:xfrm>
          <a:prstGeom prst="rect">
            <a:avLst/>
          </a:prstGeom>
          <a:noFill/>
          <a:ln w="28575">
            <a:solidFill>
              <a:schemeClr val="tx1"/>
            </a:solidFill>
          </a:ln>
        </p:spPr>
        <p:txBody>
          <a:bodyPr wrap="square">
            <a:spAutoFit/>
          </a:bodyPr>
          <a:lstStyle/>
          <a:p>
            <a:r>
              <a:rPr lang="en-US" sz="2400" b="1" dirty="0">
                <a:latin typeface="Aptos" panose="020B0004020202020204" pitchFamily="34" charset="0"/>
              </a:rPr>
              <a:t>Yaathra:</a:t>
            </a:r>
            <a:r>
              <a:rPr lang="en-US" sz="2400" dirty="0">
                <a:latin typeface="Aptos" panose="020B0004020202020204" pitchFamily="34" charset="0"/>
              </a:rPr>
              <a:t> "The AI handles both attendance and health screening in one system, cutting costs while preventing virus spread effectively in schools”</a:t>
            </a:r>
          </a:p>
          <a:p>
            <a:endParaRPr lang="en-US" sz="2400" dirty="0">
              <a:latin typeface="Aptos" panose="020B0004020202020204" pitchFamily="34" charset="0"/>
            </a:endParaRPr>
          </a:p>
          <a:p>
            <a:pPr>
              <a:buNone/>
            </a:pPr>
            <a:r>
              <a:rPr lang="en-US" sz="2400" b="1" dirty="0">
                <a:latin typeface="Aptos" panose="020B0004020202020204" pitchFamily="34" charset="0"/>
              </a:rPr>
              <a:t>Harshith:</a:t>
            </a:r>
            <a:r>
              <a:rPr lang="en-US" sz="2400" dirty="0">
                <a:latin typeface="Aptos" panose="020B0004020202020204" pitchFamily="34" charset="0"/>
              </a:rPr>
              <a:t> "I’m fascinated by how the AI learned to recognize and distinguish twins with microfeatures even.”</a:t>
            </a:r>
          </a:p>
          <a:p>
            <a:pPr>
              <a:buNone/>
            </a:pPr>
            <a:endParaRPr lang="en-US" sz="2400" dirty="0">
              <a:latin typeface="Aptos" panose="020B0004020202020204" pitchFamily="34" charset="0"/>
            </a:endParaRPr>
          </a:p>
          <a:p>
            <a:pPr>
              <a:buNone/>
            </a:pPr>
            <a:r>
              <a:rPr lang="en-US" sz="2400" b="1" dirty="0">
                <a:latin typeface="Aptos" panose="020B0004020202020204" pitchFamily="34" charset="0"/>
              </a:rPr>
              <a:t>Harjuna:</a:t>
            </a:r>
            <a:r>
              <a:rPr lang="en-US" sz="2400" dirty="0">
                <a:latin typeface="Aptos" panose="020B0004020202020204" pitchFamily="34" charset="0"/>
              </a:rPr>
              <a:t> "Integrating hardware and AI for real-time recognition was fun to experience.”</a:t>
            </a:r>
          </a:p>
          <a:p>
            <a:pPr>
              <a:buNone/>
            </a:pPr>
            <a:endParaRPr lang="en-US" sz="2400" dirty="0">
              <a:latin typeface="Aptos" panose="020B0004020202020204" pitchFamily="34" charset="0"/>
            </a:endParaRPr>
          </a:p>
          <a:p>
            <a:pPr>
              <a:buNone/>
            </a:pPr>
            <a:r>
              <a:rPr lang="en-US" sz="2400" b="1" dirty="0" err="1">
                <a:latin typeface="Aptos" panose="020B0004020202020204" pitchFamily="34" charset="0"/>
              </a:rPr>
              <a:t>Shara</a:t>
            </a:r>
            <a:r>
              <a:rPr lang="en-US" sz="2400" dirty="0">
                <a:latin typeface="Aptos" panose="020B0004020202020204" pitchFamily="34" charset="0"/>
              </a:rPr>
              <a:t>: “It was a great experience to learn AI, which helps to advance my Robotics class as well.”</a:t>
            </a:r>
          </a:p>
        </p:txBody>
      </p:sp>
      <p:sp>
        <p:nvSpPr>
          <p:cNvPr id="22" name="TextBox 21">
            <a:extLst>
              <a:ext uri="{FF2B5EF4-FFF2-40B4-BE49-F238E27FC236}">
                <a16:creationId xmlns:a16="http://schemas.microsoft.com/office/drawing/2014/main" id="{85381C05-795C-FDF1-0540-5B49BBC08247}"/>
              </a:ext>
            </a:extLst>
          </p:cNvPr>
          <p:cNvSpPr txBox="1"/>
          <p:nvPr/>
        </p:nvSpPr>
        <p:spPr>
          <a:xfrm>
            <a:off x="27647177" y="28184300"/>
            <a:ext cx="15105067" cy="523220"/>
          </a:xfrm>
          <a:prstGeom prst="rect">
            <a:avLst/>
          </a:prstGeom>
          <a:solidFill>
            <a:schemeClr val="accent6">
              <a:lumMod val="40000"/>
              <a:lumOff val="60000"/>
            </a:schemeClr>
          </a:solidFill>
        </p:spPr>
        <p:txBody>
          <a:bodyPr wrap="square" rtlCol="0">
            <a:spAutoFit/>
          </a:bodyPr>
          <a:lstStyle/>
          <a:p>
            <a:pPr algn="ctr"/>
            <a:r>
              <a:rPr lang="en-US" sz="2800" b="1" dirty="0">
                <a:latin typeface="Aptos" panose="020B0004020202020204" pitchFamily="34" charset="0"/>
              </a:rPr>
              <a:t>Students Reflection</a:t>
            </a:r>
          </a:p>
        </p:txBody>
      </p:sp>
      <p:sp>
        <p:nvSpPr>
          <p:cNvPr id="35" name="TextBox 34">
            <a:extLst>
              <a:ext uri="{FF2B5EF4-FFF2-40B4-BE49-F238E27FC236}">
                <a16:creationId xmlns:a16="http://schemas.microsoft.com/office/drawing/2014/main" id="{CF7606BC-9695-16E7-CB53-89BC918C51E5}"/>
              </a:ext>
            </a:extLst>
          </p:cNvPr>
          <p:cNvSpPr txBox="1"/>
          <p:nvPr/>
        </p:nvSpPr>
        <p:spPr>
          <a:xfrm>
            <a:off x="9703200" y="31936663"/>
            <a:ext cx="17394556" cy="646331"/>
          </a:xfrm>
          <a:prstGeom prst="rect">
            <a:avLst/>
          </a:prstGeom>
          <a:noFill/>
        </p:spPr>
        <p:txBody>
          <a:bodyPr wrap="square">
            <a:spAutoFit/>
          </a:bodyPr>
          <a:lstStyle/>
          <a:p>
            <a:pPr algn="ctr"/>
            <a:r>
              <a:rPr lang="en-US" sz="3600" b="1" i="1" dirty="0">
                <a:solidFill>
                  <a:srgbClr val="C00000"/>
                </a:solidFill>
                <a:latin typeface="Aptos" panose="020B0004020202020204" pitchFamily="34" charset="0"/>
              </a:rPr>
              <a:t>                   “</a:t>
            </a:r>
            <a:r>
              <a:rPr lang="en-US" sz="3600" b="1" i="1" dirty="0" err="1">
                <a:solidFill>
                  <a:srgbClr val="C00000"/>
                </a:solidFill>
                <a:latin typeface="Aptos" panose="020B0004020202020204" pitchFamily="34" charset="0"/>
              </a:rPr>
              <a:t>ClassBot</a:t>
            </a:r>
            <a:r>
              <a:rPr lang="en-US" sz="3600" b="1" i="1" dirty="0">
                <a:solidFill>
                  <a:srgbClr val="C00000"/>
                </a:solidFill>
                <a:latin typeface="Aptos" panose="020B0004020202020204" pitchFamily="34" charset="0"/>
              </a:rPr>
              <a:t>: Affordable AI Companion for Every Classroom”</a:t>
            </a:r>
          </a:p>
        </p:txBody>
      </p:sp>
      <p:pic>
        <p:nvPicPr>
          <p:cNvPr id="38" name="Picture 37">
            <a:extLst>
              <a:ext uri="{FF2B5EF4-FFF2-40B4-BE49-F238E27FC236}">
                <a16:creationId xmlns:a16="http://schemas.microsoft.com/office/drawing/2014/main" id="{0717DAE7-75DC-978C-7E69-CEE89F400FE8}"/>
              </a:ext>
            </a:extLst>
          </p:cNvPr>
          <p:cNvPicPr>
            <a:picLocks noChangeAspect="1"/>
          </p:cNvPicPr>
          <p:nvPr/>
        </p:nvPicPr>
        <p:blipFill>
          <a:blip r:embed="rId9"/>
          <a:stretch>
            <a:fillRect/>
          </a:stretch>
        </p:blipFill>
        <p:spPr>
          <a:xfrm>
            <a:off x="15436872" y="4225120"/>
            <a:ext cx="1843758" cy="1364011"/>
          </a:xfrm>
          <a:prstGeom prst="rect">
            <a:avLst/>
          </a:prstGeom>
        </p:spPr>
      </p:pic>
      <p:sp>
        <p:nvSpPr>
          <p:cNvPr id="2" name="TextBox 1">
            <a:extLst>
              <a:ext uri="{FF2B5EF4-FFF2-40B4-BE49-F238E27FC236}">
                <a16:creationId xmlns:a16="http://schemas.microsoft.com/office/drawing/2014/main" id="{05047A2B-EF2B-D6C9-092D-7704A0C9F4BA}"/>
              </a:ext>
            </a:extLst>
          </p:cNvPr>
          <p:cNvSpPr txBox="1"/>
          <p:nvPr/>
        </p:nvSpPr>
        <p:spPr>
          <a:xfrm>
            <a:off x="368906" y="23792825"/>
            <a:ext cx="9744357" cy="584775"/>
          </a:xfrm>
          <a:prstGeom prst="rect">
            <a:avLst/>
          </a:prstGeom>
          <a:solidFill>
            <a:schemeClr val="accent6">
              <a:lumMod val="40000"/>
              <a:lumOff val="60000"/>
            </a:schemeClr>
          </a:solidFill>
        </p:spPr>
        <p:txBody>
          <a:bodyPr wrap="square" rtlCol="0">
            <a:spAutoFit/>
          </a:bodyPr>
          <a:lstStyle/>
          <a:p>
            <a:pPr algn="ctr"/>
            <a:r>
              <a:rPr lang="en-US" sz="3200" b="1" dirty="0">
                <a:latin typeface="Aptos" panose="020B0004020202020204" pitchFamily="34" charset="0"/>
              </a:rPr>
              <a:t>Hardware Setup</a:t>
            </a:r>
          </a:p>
        </p:txBody>
      </p:sp>
    </p:spTree>
    <p:extLst>
      <p:ext uri="{BB962C8B-B14F-4D97-AF65-F5344CB8AC3E}">
        <p14:creationId xmlns:p14="http://schemas.microsoft.com/office/powerpoint/2010/main" val="369413765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12410</TotalTime>
  <Words>1689</Words>
  <Application>Microsoft Macintosh PowerPoint</Application>
  <PresentationFormat>Custom</PresentationFormat>
  <Paragraphs>138</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Aptos</vt:lpstr>
      <vt:lpstr>Aptos Display</vt:lpstr>
      <vt:lpstr>Arial</vt:lpstr>
      <vt:lpstr>Calibri</vt:lpstr>
      <vt:lpstr>Calibri Light</vt:lpstr>
      <vt:lpstr>Courier New</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Tupendra Oli</dc:creator>
  <cp:lastModifiedBy>Tupendra Oli</cp:lastModifiedBy>
  <cp:revision>12</cp:revision>
  <dcterms:created xsi:type="dcterms:W3CDTF">2026-01-08T16:33:48Z</dcterms:created>
  <dcterms:modified xsi:type="dcterms:W3CDTF">2026-01-20T18:23:37Z</dcterms:modified>
</cp:coreProperties>
</file>

<file path=docProps/thumbnail.jpeg>
</file>